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52"/>
  </p:notesMasterIdLst>
  <p:handoutMasterIdLst>
    <p:handoutMasterId r:id="rId53"/>
  </p:handoutMasterIdLst>
  <p:sldIdLst>
    <p:sldId id="270" r:id="rId2"/>
    <p:sldId id="271" r:id="rId3"/>
    <p:sldId id="272" r:id="rId4"/>
    <p:sldId id="257" r:id="rId5"/>
    <p:sldId id="258" r:id="rId6"/>
    <p:sldId id="259" r:id="rId7"/>
    <p:sldId id="288" r:id="rId8"/>
    <p:sldId id="281" r:id="rId9"/>
    <p:sldId id="274" r:id="rId10"/>
    <p:sldId id="289" r:id="rId11"/>
    <p:sldId id="277" r:id="rId12"/>
    <p:sldId id="278" r:id="rId13"/>
    <p:sldId id="276" r:id="rId14"/>
    <p:sldId id="279" r:id="rId15"/>
    <p:sldId id="260" r:id="rId16"/>
    <p:sldId id="263" r:id="rId17"/>
    <p:sldId id="262" r:id="rId18"/>
    <p:sldId id="268" r:id="rId19"/>
    <p:sldId id="261" r:id="rId20"/>
    <p:sldId id="290" r:id="rId21"/>
    <p:sldId id="283" r:id="rId22"/>
    <p:sldId id="284" r:id="rId23"/>
    <p:sldId id="285" r:id="rId24"/>
    <p:sldId id="287" r:id="rId25"/>
    <p:sldId id="286" r:id="rId26"/>
    <p:sldId id="256" r:id="rId27"/>
    <p:sldId id="267" r:id="rId28"/>
    <p:sldId id="264" r:id="rId29"/>
    <p:sldId id="297" r:id="rId30"/>
    <p:sldId id="296" r:id="rId31"/>
    <p:sldId id="299" r:id="rId32"/>
    <p:sldId id="292" r:id="rId33"/>
    <p:sldId id="293" r:id="rId34"/>
    <p:sldId id="294" r:id="rId35"/>
    <p:sldId id="295" r:id="rId36"/>
    <p:sldId id="265" r:id="rId37"/>
    <p:sldId id="273" r:id="rId38"/>
    <p:sldId id="300" r:id="rId39"/>
    <p:sldId id="307" r:id="rId40"/>
    <p:sldId id="305" r:id="rId41"/>
    <p:sldId id="306" r:id="rId42"/>
    <p:sldId id="308" r:id="rId43"/>
    <p:sldId id="309" r:id="rId44"/>
    <p:sldId id="301" r:id="rId45"/>
    <p:sldId id="302" r:id="rId46"/>
    <p:sldId id="303" r:id="rId47"/>
    <p:sldId id="304" r:id="rId48"/>
    <p:sldId id="266" r:id="rId49"/>
    <p:sldId id="269" r:id="rId50"/>
    <p:sldId id="282" r:id="rId51"/>
  </p:sldIdLst>
  <p:sldSz cx="9144000" cy="6858000" type="screen4x3"/>
  <p:notesSz cx="6669088" cy="9926638"/>
  <p:defaultTextStyle>
    <a:defPPr>
      <a:defRPr lang="fr-F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sorterViewPr>
    <p:cViewPr>
      <p:scale>
        <a:sx n="116" d="100"/>
        <a:sy n="116" d="100"/>
      </p:scale>
      <p:origin x="0" y="-74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smtClean="0">
                <a:latin typeface="Arial" charset="0"/>
                <a:cs typeface="Arial" charset="0"/>
              </a:defRPr>
            </a:lvl1pPr>
          </a:lstStyle>
          <a:p>
            <a:pPr>
              <a:defRPr/>
            </a:pPr>
            <a:endParaRPr lang="fr-BE"/>
          </a:p>
        </p:txBody>
      </p:sp>
      <p:sp>
        <p:nvSpPr>
          <p:cNvPr id="3" name="Espace réservé de la date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smtClean="0">
                <a:latin typeface="Arial" charset="0"/>
                <a:cs typeface="Arial" charset="0"/>
              </a:defRPr>
            </a:lvl1pPr>
          </a:lstStyle>
          <a:p>
            <a:pPr>
              <a:defRPr/>
            </a:pPr>
            <a:fld id="{1B050BBC-833B-43DB-8006-CC2349FE3233}" type="datetimeFigureOut">
              <a:rPr lang="fr-BE"/>
              <a:pPr>
                <a:defRPr/>
              </a:pPr>
              <a:t>27-01-15</a:t>
            </a:fld>
            <a:endParaRPr lang="fr-BE"/>
          </a:p>
        </p:txBody>
      </p:sp>
      <p:sp>
        <p:nvSpPr>
          <p:cNvPr id="4" name="Espace réservé du pied de page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smtClean="0">
                <a:latin typeface="Arial" charset="0"/>
                <a:cs typeface="Arial" charset="0"/>
              </a:defRPr>
            </a:lvl1pPr>
          </a:lstStyle>
          <a:p>
            <a:pPr>
              <a:defRPr/>
            </a:pPr>
            <a:r>
              <a:rPr lang="fr-BE" smtClean="0"/>
              <a:t>ISPB 2014</a:t>
            </a:r>
            <a:endParaRPr lang="fr-BE"/>
          </a:p>
        </p:txBody>
      </p:sp>
      <p:sp>
        <p:nvSpPr>
          <p:cNvPr id="5" name="Espace réservé du numéro de diapositive 4"/>
          <p:cNvSpPr>
            <a:spLocks noGrp="1"/>
          </p:cNvSpPr>
          <p:nvPr>
            <p:ph type="sldNum" sz="quarter" idx="3"/>
          </p:nvPr>
        </p:nvSpPr>
        <p:spPr>
          <a:xfrm>
            <a:off x="3777607" y="9428583"/>
            <a:ext cx="2889938" cy="49633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8AEE6D2-5538-4A80-8EAA-2BA662D87DE1}" type="slidenum">
              <a:rPr lang="fr-BE" altLang="fr-FR"/>
              <a:pPr/>
              <a:t>‹N°›</a:t>
            </a:fld>
            <a:endParaRPr lang="fr-BE" altLang="fr-FR"/>
          </a:p>
        </p:txBody>
      </p:sp>
    </p:spTree>
    <p:extLst>
      <p:ext uri="{BB962C8B-B14F-4D97-AF65-F5344CB8AC3E}">
        <p14:creationId xmlns:p14="http://schemas.microsoft.com/office/powerpoint/2010/main" val="275008513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smtClean="0">
                <a:latin typeface="Arial" charset="0"/>
                <a:cs typeface="Arial" charset="0"/>
              </a:defRPr>
            </a:lvl1pPr>
          </a:lstStyle>
          <a:p>
            <a:pPr>
              <a:defRPr/>
            </a:pPr>
            <a:endParaRPr lang="fr-BE"/>
          </a:p>
        </p:txBody>
      </p:sp>
      <p:sp>
        <p:nvSpPr>
          <p:cNvPr id="3" name="Espace réservé de la date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smtClean="0">
                <a:latin typeface="Arial" charset="0"/>
                <a:cs typeface="Arial" charset="0"/>
              </a:defRPr>
            </a:lvl1pPr>
          </a:lstStyle>
          <a:p>
            <a:pPr>
              <a:defRPr/>
            </a:pPr>
            <a:fld id="{58623990-81BE-449C-B39A-58689A7F2509}" type="datetimeFigureOut">
              <a:rPr lang="fr-BE"/>
              <a:pPr>
                <a:defRPr/>
              </a:pPr>
              <a:t>27-01-15</a:t>
            </a:fld>
            <a:endParaRPr lang="fr-BE"/>
          </a:p>
        </p:txBody>
      </p:sp>
      <p:sp>
        <p:nvSpPr>
          <p:cNvPr id="4" name="Espace réservé de l'image des diapositives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pPr lvl="0"/>
            <a:endParaRPr lang="fr-BE" noProof="0" smtClean="0"/>
          </a:p>
        </p:txBody>
      </p:sp>
      <p:sp>
        <p:nvSpPr>
          <p:cNvPr id="5" name="Espace réservé des commentaires 4"/>
          <p:cNvSpPr>
            <a:spLocks noGrp="1"/>
          </p:cNvSpPr>
          <p:nvPr>
            <p:ph type="body" sz="quarter" idx="3"/>
          </p:nvPr>
        </p:nvSpPr>
        <p:spPr>
          <a:xfrm>
            <a:off x="666909" y="4715153"/>
            <a:ext cx="5335270" cy="4466987"/>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BE" noProof="0" smtClean="0"/>
          </a:p>
        </p:txBody>
      </p:sp>
      <p:sp>
        <p:nvSpPr>
          <p:cNvPr id="6" name="Espace réservé du pied de page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smtClean="0">
                <a:latin typeface="Arial" charset="0"/>
                <a:cs typeface="Arial" charset="0"/>
              </a:defRPr>
            </a:lvl1pPr>
          </a:lstStyle>
          <a:p>
            <a:pPr>
              <a:defRPr/>
            </a:pPr>
            <a:r>
              <a:rPr lang="fr-BE" smtClean="0"/>
              <a:t>ISPB 2014</a:t>
            </a:r>
            <a:endParaRPr lang="fr-BE"/>
          </a:p>
        </p:txBody>
      </p:sp>
      <p:sp>
        <p:nvSpPr>
          <p:cNvPr id="7" name="Espace réservé du numéro de diapositive 6"/>
          <p:cNvSpPr>
            <a:spLocks noGrp="1"/>
          </p:cNvSpPr>
          <p:nvPr>
            <p:ph type="sldNum" sz="quarter" idx="5"/>
          </p:nvPr>
        </p:nvSpPr>
        <p:spPr>
          <a:xfrm>
            <a:off x="3777607" y="9428583"/>
            <a:ext cx="2889938" cy="49633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C1FA51C-A139-4CD5-937B-5173F659CA1D}" type="slidenum">
              <a:rPr lang="fr-BE" altLang="fr-FR"/>
              <a:pPr/>
              <a:t>‹N°›</a:t>
            </a:fld>
            <a:endParaRPr lang="fr-BE" altLang="fr-FR"/>
          </a:p>
        </p:txBody>
      </p:sp>
    </p:spTree>
    <p:extLst>
      <p:ext uri="{BB962C8B-B14F-4D97-AF65-F5344CB8AC3E}">
        <p14:creationId xmlns:p14="http://schemas.microsoft.com/office/powerpoint/2010/main" val="3727826669"/>
      </p:ext>
    </p:extLst>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
        <p:nvSpPr>
          <p:cNvPr id="4" name="Espace réservé du pied de page 3"/>
          <p:cNvSpPr>
            <a:spLocks noGrp="1"/>
          </p:cNvSpPr>
          <p:nvPr>
            <p:ph type="ftr" sz="quarter" idx="10"/>
          </p:nvPr>
        </p:nvSpPr>
        <p:spPr/>
        <p:txBody>
          <a:bodyPr/>
          <a:lstStyle/>
          <a:p>
            <a:pPr>
              <a:defRPr/>
            </a:pPr>
            <a:r>
              <a:rPr lang="fr-BE" smtClean="0"/>
              <a:t>ISPB 2014</a:t>
            </a:r>
            <a:endParaRPr lang="fr-BE"/>
          </a:p>
        </p:txBody>
      </p:sp>
      <p:sp>
        <p:nvSpPr>
          <p:cNvPr id="5" name="Espace réservé du numéro de diapositive 4"/>
          <p:cNvSpPr>
            <a:spLocks noGrp="1"/>
          </p:cNvSpPr>
          <p:nvPr>
            <p:ph type="sldNum" sz="quarter" idx="11"/>
          </p:nvPr>
        </p:nvSpPr>
        <p:spPr/>
        <p:txBody>
          <a:bodyPr/>
          <a:lstStyle/>
          <a:p>
            <a:fld id="{EC1FA51C-A139-4CD5-937B-5173F659CA1D}" type="slidenum">
              <a:rPr lang="fr-BE" altLang="fr-FR" smtClean="0"/>
              <a:pPr/>
              <a:t>1</a:t>
            </a:fld>
            <a:endParaRPr lang="fr-BE" altLang="fr-FR"/>
          </a:p>
        </p:txBody>
      </p:sp>
    </p:spTree>
    <p:extLst>
      <p:ext uri="{BB962C8B-B14F-4D97-AF65-F5344CB8AC3E}">
        <p14:creationId xmlns:p14="http://schemas.microsoft.com/office/powerpoint/2010/main" val="715870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BE" altLang="fr-FR" smtClean="0"/>
          </a:p>
        </p:txBody>
      </p:sp>
      <p:sp>
        <p:nvSpPr>
          <p:cNvPr id="2560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F53F347-06C1-441F-B017-2A1C375029F5}" type="slidenum">
              <a:rPr lang="fr-BE" altLang="fr-FR"/>
              <a:pPr eaLnBrk="1" hangingPunct="1"/>
              <a:t>4</a:t>
            </a:fld>
            <a:endParaRPr lang="fr-BE" altLang="fr-FR"/>
          </a:p>
        </p:txBody>
      </p:sp>
      <p:sp>
        <p:nvSpPr>
          <p:cNvPr id="25605"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a:t>
            </a:r>
            <a:endParaRPr lang="fr-BE" altLang="fr-FR"/>
          </a:p>
        </p:txBody>
      </p:sp>
    </p:spTree>
    <p:extLst>
      <p:ext uri="{BB962C8B-B14F-4D97-AF65-F5344CB8AC3E}">
        <p14:creationId xmlns:p14="http://schemas.microsoft.com/office/powerpoint/2010/main" val="1770737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smtClean="0"/>
              <a:t>ISPB 2014</a:t>
            </a:r>
            <a:endParaRPr lang="fr-BE"/>
          </a:p>
        </p:txBody>
      </p:sp>
      <p:sp>
        <p:nvSpPr>
          <p:cNvPr id="5" name="Espace réservé du numéro de diapositive 4"/>
          <p:cNvSpPr>
            <a:spLocks noGrp="1"/>
          </p:cNvSpPr>
          <p:nvPr>
            <p:ph type="sldNum" sz="quarter" idx="11"/>
          </p:nvPr>
        </p:nvSpPr>
        <p:spPr/>
        <p:txBody>
          <a:bodyPr/>
          <a:lstStyle/>
          <a:p>
            <a:fld id="{EC1FA51C-A139-4CD5-937B-5173F659CA1D}" type="slidenum">
              <a:rPr lang="fr-BE" altLang="fr-FR" smtClean="0"/>
              <a:pPr/>
              <a:t>11</a:t>
            </a:fld>
            <a:endParaRPr lang="fr-BE" altLang="fr-FR"/>
          </a:p>
        </p:txBody>
      </p:sp>
    </p:spTree>
    <p:extLst>
      <p:ext uri="{BB962C8B-B14F-4D97-AF65-F5344CB8AC3E}">
        <p14:creationId xmlns:p14="http://schemas.microsoft.com/office/powerpoint/2010/main" val="455401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smtClean="0"/>
              <a:t>ISPB 2014</a:t>
            </a:r>
            <a:endParaRPr lang="fr-BE"/>
          </a:p>
        </p:txBody>
      </p:sp>
      <p:sp>
        <p:nvSpPr>
          <p:cNvPr id="5" name="Espace réservé du numéro de diapositive 4"/>
          <p:cNvSpPr>
            <a:spLocks noGrp="1"/>
          </p:cNvSpPr>
          <p:nvPr>
            <p:ph type="sldNum" sz="quarter" idx="11"/>
          </p:nvPr>
        </p:nvSpPr>
        <p:spPr/>
        <p:txBody>
          <a:bodyPr/>
          <a:lstStyle/>
          <a:p>
            <a:fld id="{EC1FA51C-A139-4CD5-937B-5173F659CA1D}" type="slidenum">
              <a:rPr lang="fr-BE" altLang="fr-FR" smtClean="0"/>
              <a:pPr/>
              <a:t>37</a:t>
            </a:fld>
            <a:endParaRPr lang="fr-BE" altLang="fr-FR"/>
          </a:p>
        </p:txBody>
      </p:sp>
    </p:spTree>
    <p:extLst>
      <p:ext uri="{BB962C8B-B14F-4D97-AF65-F5344CB8AC3E}">
        <p14:creationId xmlns:p14="http://schemas.microsoft.com/office/powerpoint/2010/main" val="1700961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10"/>
          </p:nvPr>
        </p:nvSpPr>
        <p:spPr/>
        <p:txBody>
          <a:bodyPr/>
          <a:lstStyle/>
          <a:p>
            <a:pPr>
              <a:defRPr/>
            </a:pPr>
            <a:r>
              <a:rPr lang="fr-BE" smtClean="0"/>
              <a:t>ISPB 2014</a:t>
            </a:r>
            <a:endParaRPr lang="fr-BE"/>
          </a:p>
        </p:txBody>
      </p:sp>
      <p:sp>
        <p:nvSpPr>
          <p:cNvPr id="5" name="Espace réservé du numéro de diapositive 4"/>
          <p:cNvSpPr>
            <a:spLocks noGrp="1"/>
          </p:cNvSpPr>
          <p:nvPr>
            <p:ph type="sldNum" sz="quarter" idx="11"/>
          </p:nvPr>
        </p:nvSpPr>
        <p:spPr/>
        <p:txBody>
          <a:bodyPr/>
          <a:lstStyle/>
          <a:p>
            <a:fld id="{EC1FA51C-A139-4CD5-937B-5173F659CA1D}" type="slidenum">
              <a:rPr lang="fr-BE" altLang="fr-FR" smtClean="0"/>
              <a:pPr/>
              <a:t>50</a:t>
            </a:fld>
            <a:endParaRPr lang="fr-BE" altLang="fr-FR"/>
          </a:p>
        </p:txBody>
      </p:sp>
    </p:spTree>
    <p:extLst>
      <p:ext uri="{BB962C8B-B14F-4D97-AF65-F5344CB8AC3E}">
        <p14:creationId xmlns:p14="http://schemas.microsoft.com/office/powerpoint/2010/main" val="31888073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Triangle rect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5" name="Groupe 15"/>
          <p:cNvGrpSpPr>
            <a:grpSpLocks/>
          </p:cNvGrpSpPr>
          <p:nvPr/>
        </p:nvGrpSpPr>
        <p:grpSpPr bwMode="auto">
          <a:xfrm>
            <a:off x="-3175" y="4953000"/>
            <a:ext cx="9147175" cy="1911350"/>
            <a:chOff x="-3765" y="4832896"/>
            <a:chExt cx="9147765" cy="2032192"/>
          </a:xfrm>
        </p:grpSpPr>
        <p:sp>
          <p:nvSpPr>
            <p:cNvPr id="6" name="Forme libre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7" name="Forme libre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8" name="Forme libre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Connecteur droit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r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fr-FR" smtClean="0"/>
              <a:t>Cliquez pour modifier le style du titre</a:t>
            </a:r>
            <a:endParaRPr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fr-FR" smtClean="0"/>
              <a:t>Cliquez pour modifier le style des sous-titres du masque</a:t>
            </a:r>
            <a:endParaRPr lang="en-US"/>
          </a:p>
        </p:txBody>
      </p:sp>
      <p:sp>
        <p:nvSpPr>
          <p:cNvPr id="11" name="Espace réservé de la date 29"/>
          <p:cNvSpPr>
            <a:spLocks noGrp="1"/>
          </p:cNvSpPr>
          <p:nvPr>
            <p:ph type="dt" sz="half" idx="10"/>
          </p:nvPr>
        </p:nvSpPr>
        <p:spPr/>
        <p:txBody>
          <a:bodyPr/>
          <a:lstStyle>
            <a:lvl1pPr>
              <a:defRPr smtClean="0">
                <a:solidFill>
                  <a:srgbClr val="FFFFFF"/>
                </a:solidFill>
              </a:defRPr>
            </a:lvl1pPr>
            <a:extLst/>
          </a:lstStyle>
          <a:p>
            <a:pPr>
              <a:defRPr/>
            </a:pPr>
            <a:fld id="{BC1FB708-A4C0-4F48-940D-3CE1E2B9893D}" type="datetime1">
              <a:rPr lang="en-US" smtClean="0"/>
              <a:t>1/27/2015</a:t>
            </a:fld>
            <a:endParaRPr lang="en-US"/>
          </a:p>
        </p:txBody>
      </p:sp>
      <p:sp>
        <p:nvSpPr>
          <p:cNvPr id="12" name="Espace réservé du pied de page 18"/>
          <p:cNvSpPr>
            <a:spLocks noGrp="1"/>
          </p:cNvSpPr>
          <p:nvPr>
            <p:ph type="ftr" sz="quarter" idx="11"/>
          </p:nvPr>
        </p:nvSpPr>
        <p:spPr/>
        <p:txBody>
          <a:bodyPr/>
          <a:lstStyle>
            <a:lvl1pPr>
              <a:defRPr smtClean="0">
                <a:solidFill>
                  <a:schemeClr val="accent1">
                    <a:tint val="20000"/>
                  </a:schemeClr>
                </a:solidFill>
              </a:defRPr>
            </a:lvl1pPr>
            <a:extLst/>
          </a:lstStyle>
          <a:p>
            <a:pPr>
              <a:defRPr/>
            </a:pPr>
            <a:r>
              <a:rPr lang="fr-BE" smtClean="0"/>
              <a:t>ISPB 2014 </a:t>
            </a:r>
            <a:endParaRPr lang="fr-BE"/>
          </a:p>
        </p:txBody>
      </p:sp>
      <p:sp>
        <p:nvSpPr>
          <p:cNvPr id="13" name="Espace réservé du numéro de diapositive 26"/>
          <p:cNvSpPr>
            <a:spLocks noGrp="1"/>
          </p:cNvSpPr>
          <p:nvPr>
            <p:ph type="sldNum" sz="quarter" idx="12"/>
          </p:nvPr>
        </p:nvSpPr>
        <p:spPr/>
        <p:txBody>
          <a:bodyPr/>
          <a:lstStyle>
            <a:lvl1pPr>
              <a:defRPr>
                <a:solidFill>
                  <a:srgbClr val="FFFFFF"/>
                </a:solidFill>
              </a:defRPr>
            </a:lvl1pPr>
          </a:lstStyle>
          <a:p>
            <a:fld id="{C9E5A429-CC21-45F4-A7FC-893AE0AB22AD}" type="slidenum">
              <a:rPr lang="en-US" altLang="fr-FR"/>
              <a:pPr/>
              <a:t>‹N°›</a:t>
            </a:fld>
            <a:endParaRPr lang="en-US" altLang="fr-FR"/>
          </a:p>
        </p:txBody>
      </p:sp>
    </p:spTree>
    <p:extLst>
      <p:ext uri="{BB962C8B-B14F-4D97-AF65-F5344CB8AC3E}">
        <p14:creationId xmlns:p14="http://schemas.microsoft.com/office/powerpoint/2010/main" val="2669530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Titre 6"/>
          <p:cNvSpPr>
            <a:spLocks noGrp="1"/>
          </p:cNvSpPr>
          <p:nvPr>
            <p:ph type="title"/>
          </p:nvPr>
        </p:nvSpPr>
        <p:spPr/>
        <p:txBody>
          <a:bodyPr rtlCol="0"/>
          <a:lstStyle>
            <a:extLst/>
          </a:lstStyle>
          <a:p>
            <a:r>
              <a:rPr lang="fr-FR" smtClean="0"/>
              <a:t>Cliquez pour modifier le style du titre</a:t>
            </a:r>
            <a:endParaRPr lang="en-US"/>
          </a:p>
        </p:txBody>
      </p:sp>
      <p:sp>
        <p:nvSpPr>
          <p:cNvPr id="4" name="Espace réservé de la date 3"/>
          <p:cNvSpPr>
            <a:spLocks noGrp="1"/>
          </p:cNvSpPr>
          <p:nvPr>
            <p:ph type="dt" sz="half" idx="10"/>
          </p:nvPr>
        </p:nvSpPr>
        <p:spPr/>
        <p:txBody>
          <a:bodyPr/>
          <a:lstStyle>
            <a:lvl1pPr>
              <a:defRPr smtClean="0"/>
            </a:lvl1pPr>
            <a:extLst/>
          </a:lstStyle>
          <a:p>
            <a:pPr>
              <a:defRPr/>
            </a:pPr>
            <a:fld id="{C83C77D2-25F2-420B-91DF-9C11A4CC3D9A}" type="datetime1">
              <a:rPr lang="en-US" smtClean="0"/>
              <a:t>1/27/2015</a:t>
            </a:fld>
            <a:endParaRPr lang="en-US"/>
          </a:p>
        </p:txBody>
      </p:sp>
      <p:sp>
        <p:nvSpPr>
          <p:cNvPr id="5" name="Espace réservé du pied de page 4"/>
          <p:cNvSpPr>
            <a:spLocks noGrp="1"/>
          </p:cNvSpPr>
          <p:nvPr>
            <p:ph type="ftr" sz="quarter" idx="11"/>
          </p:nvPr>
        </p:nvSpPr>
        <p:spPr/>
        <p:txBody>
          <a:bodyPr/>
          <a:lstStyle>
            <a:lvl1pPr>
              <a:defRPr smtClean="0"/>
            </a:lvl1pPr>
            <a:extLst/>
          </a:lstStyle>
          <a:p>
            <a:pPr>
              <a:defRPr/>
            </a:pPr>
            <a:r>
              <a:rPr lang="fr-BE" smtClean="0"/>
              <a:t>ISPB 2014 </a:t>
            </a:r>
            <a:endParaRPr lang="fr-BE"/>
          </a:p>
        </p:txBody>
      </p:sp>
      <p:sp>
        <p:nvSpPr>
          <p:cNvPr id="6" name="Espace réservé du numéro de diapositive 5"/>
          <p:cNvSpPr>
            <a:spLocks noGrp="1"/>
          </p:cNvSpPr>
          <p:nvPr>
            <p:ph type="sldNum" sz="quarter" idx="12"/>
          </p:nvPr>
        </p:nvSpPr>
        <p:spPr/>
        <p:txBody>
          <a:bodyPr/>
          <a:lstStyle>
            <a:lvl1pPr>
              <a:defRPr/>
            </a:lvl1pPr>
          </a:lstStyle>
          <a:p>
            <a:fld id="{70EC7CCA-27BD-44CF-96E8-1FF74F9CEAFC}" type="slidenum">
              <a:rPr lang="en-US" altLang="fr-FR"/>
              <a:pPr/>
              <a:t>‹N°›</a:t>
            </a:fld>
            <a:endParaRPr lang="en-US" altLang="fr-FR"/>
          </a:p>
        </p:txBody>
      </p:sp>
    </p:spTree>
    <p:extLst>
      <p:ext uri="{BB962C8B-B14F-4D97-AF65-F5344CB8AC3E}">
        <p14:creationId xmlns:p14="http://schemas.microsoft.com/office/powerpoint/2010/main" val="2997618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2" name="Titr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fr-FR" smtClean="0"/>
              <a:t>Cliquez pour modifier le style du titre</a:t>
            </a:r>
            <a:endParaRPr lang="en-US"/>
          </a:p>
        </p:txBody>
      </p:sp>
      <p:sp>
        <p:nvSpPr>
          <p:cNvPr id="3" name="Espace réservé du texte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fr-FR" smtClean="0"/>
              <a:t>Cliquez pour modifier les styles du texte du masque</a:t>
            </a:r>
          </a:p>
        </p:txBody>
      </p:sp>
      <p:sp>
        <p:nvSpPr>
          <p:cNvPr id="6" name="Espace réservé de la date 3"/>
          <p:cNvSpPr>
            <a:spLocks noGrp="1"/>
          </p:cNvSpPr>
          <p:nvPr>
            <p:ph type="dt" sz="half" idx="10"/>
          </p:nvPr>
        </p:nvSpPr>
        <p:spPr/>
        <p:txBody>
          <a:bodyPr/>
          <a:lstStyle>
            <a:lvl1pPr>
              <a:defRPr smtClean="0"/>
            </a:lvl1pPr>
            <a:extLst/>
          </a:lstStyle>
          <a:p>
            <a:pPr>
              <a:defRPr/>
            </a:pPr>
            <a:fld id="{FDB8BC10-36D7-4C36-9BED-B7C16671F27A}" type="datetime1">
              <a:rPr lang="en-US" smtClean="0"/>
              <a:t>1/27/2015</a:t>
            </a:fld>
            <a:endParaRPr lang="en-US"/>
          </a:p>
        </p:txBody>
      </p:sp>
      <p:sp>
        <p:nvSpPr>
          <p:cNvPr id="7" name="Espace réservé du pied de page 4"/>
          <p:cNvSpPr>
            <a:spLocks noGrp="1"/>
          </p:cNvSpPr>
          <p:nvPr>
            <p:ph type="ftr" sz="quarter" idx="11"/>
          </p:nvPr>
        </p:nvSpPr>
        <p:spPr/>
        <p:txBody>
          <a:bodyPr/>
          <a:lstStyle>
            <a:lvl1pPr>
              <a:defRPr smtClean="0"/>
            </a:lvl1pPr>
            <a:extLst/>
          </a:lstStyle>
          <a:p>
            <a:pPr>
              <a:defRPr/>
            </a:pPr>
            <a:r>
              <a:rPr lang="fr-BE" smtClean="0"/>
              <a:t>ISPB 2014 </a:t>
            </a:r>
            <a:endParaRPr lang="fr-BE"/>
          </a:p>
        </p:txBody>
      </p:sp>
      <p:sp>
        <p:nvSpPr>
          <p:cNvPr id="8" name="Espace réservé du numéro de diapositive 5"/>
          <p:cNvSpPr>
            <a:spLocks noGrp="1"/>
          </p:cNvSpPr>
          <p:nvPr>
            <p:ph type="sldNum" sz="quarter" idx="12"/>
          </p:nvPr>
        </p:nvSpPr>
        <p:spPr/>
        <p:txBody>
          <a:bodyPr/>
          <a:lstStyle>
            <a:lvl1pPr>
              <a:defRPr/>
            </a:lvl1pPr>
          </a:lstStyle>
          <a:p>
            <a:fld id="{273DFC5F-452A-4D42-AEBF-C1ED0419C03E}" type="slidenum">
              <a:rPr lang="en-US" altLang="fr-FR"/>
              <a:pPr/>
              <a:t>‹N°›</a:t>
            </a:fld>
            <a:endParaRPr lang="en-US" altLang="fr-FR"/>
          </a:p>
        </p:txBody>
      </p:sp>
    </p:spTree>
    <p:extLst>
      <p:ext uri="{BB962C8B-B14F-4D97-AF65-F5344CB8AC3E}">
        <p14:creationId xmlns:p14="http://schemas.microsoft.com/office/powerpoint/2010/main" val="175517055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8" name="Titre 7"/>
          <p:cNvSpPr>
            <a:spLocks noGrp="1"/>
          </p:cNvSpPr>
          <p:nvPr>
            <p:ph type="title"/>
          </p:nvPr>
        </p:nvSpPr>
        <p:spPr/>
        <p:txBody>
          <a:bodyPr rtlCol="0"/>
          <a:lstStyle>
            <a:extLst/>
          </a:lstStyle>
          <a:p>
            <a:r>
              <a:rPr lang="fr-FR" smtClean="0"/>
              <a:t>Cliquez pour modifier le style du titre</a:t>
            </a:r>
            <a:endParaRPr lang="en-US"/>
          </a:p>
        </p:txBody>
      </p:sp>
      <p:sp>
        <p:nvSpPr>
          <p:cNvPr id="5" name="Espace réservé de la date 4"/>
          <p:cNvSpPr>
            <a:spLocks noGrp="1"/>
          </p:cNvSpPr>
          <p:nvPr>
            <p:ph type="dt" sz="half" idx="10"/>
          </p:nvPr>
        </p:nvSpPr>
        <p:spPr/>
        <p:txBody>
          <a:bodyPr/>
          <a:lstStyle>
            <a:lvl1pPr>
              <a:defRPr smtClean="0"/>
            </a:lvl1pPr>
            <a:extLst/>
          </a:lstStyle>
          <a:p>
            <a:pPr>
              <a:defRPr/>
            </a:pPr>
            <a:fld id="{F09AC39E-6BB1-44D7-95CB-6E81D0B79282}" type="datetime1">
              <a:rPr lang="en-US" smtClean="0"/>
              <a:t>1/27/2015</a:t>
            </a:fld>
            <a:endParaRPr lang="en-US"/>
          </a:p>
        </p:txBody>
      </p:sp>
      <p:sp>
        <p:nvSpPr>
          <p:cNvPr id="6" name="Espace réservé du pied de page 5"/>
          <p:cNvSpPr>
            <a:spLocks noGrp="1"/>
          </p:cNvSpPr>
          <p:nvPr>
            <p:ph type="ftr" sz="quarter" idx="11"/>
          </p:nvPr>
        </p:nvSpPr>
        <p:spPr/>
        <p:txBody>
          <a:bodyPr/>
          <a:lstStyle>
            <a:lvl1pPr>
              <a:defRPr smtClean="0"/>
            </a:lvl1pPr>
            <a:extLst/>
          </a:lstStyle>
          <a:p>
            <a:pPr>
              <a:defRPr/>
            </a:pPr>
            <a:r>
              <a:rPr lang="fr-BE" smtClean="0"/>
              <a:t>ISPB 2014 </a:t>
            </a:r>
            <a:endParaRPr lang="fr-BE"/>
          </a:p>
        </p:txBody>
      </p:sp>
      <p:sp>
        <p:nvSpPr>
          <p:cNvPr id="7" name="Espace réservé du numéro de diapositive 6"/>
          <p:cNvSpPr>
            <a:spLocks noGrp="1"/>
          </p:cNvSpPr>
          <p:nvPr>
            <p:ph type="sldNum" sz="quarter" idx="12"/>
          </p:nvPr>
        </p:nvSpPr>
        <p:spPr/>
        <p:txBody>
          <a:bodyPr/>
          <a:lstStyle>
            <a:lvl1pPr>
              <a:defRPr/>
            </a:lvl1pPr>
          </a:lstStyle>
          <a:p>
            <a:fld id="{347D59C8-DCA0-4E19-A95E-276F80409749}" type="slidenum">
              <a:rPr lang="en-US" altLang="fr-FR"/>
              <a:pPr/>
              <a:t>‹N°›</a:t>
            </a:fld>
            <a:endParaRPr lang="en-US" altLang="fr-FR"/>
          </a:p>
        </p:txBody>
      </p:sp>
    </p:spTree>
    <p:extLst>
      <p:ext uri="{BB962C8B-B14F-4D97-AF65-F5344CB8AC3E}">
        <p14:creationId xmlns:p14="http://schemas.microsoft.com/office/powerpoint/2010/main" val="425136693"/>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lstStyle>
            <a:lvl1pPr>
              <a:defRPr/>
            </a:lvl1pPr>
            <a:extLst/>
          </a:lstStyle>
          <a:p>
            <a:r>
              <a:rPr lang="fr-FR" smtClean="0"/>
              <a:t>Cliquez pour modifier le style du titre</a:t>
            </a:r>
            <a:endParaRPr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fr-FR" smtClean="0"/>
              <a:t>Cliquez pour modifier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fr-FR" smtClean="0"/>
              <a:t>Cliquez pour modifier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lvl1pPr>
              <a:defRPr smtClean="0"/>
            </a:lvl1pPr>
            <a:extLst/>
          </a:lstStyle>
          <a:p>
            <a:pPr>
              <a:defRPr/>
            </a:pPr>
            <a:fld id="{CB90AB4E-D8DA-4969-BCCE-9DAF6789145D}" type="datetime1">
              <a:rPr lang="en-US" smtClean="0"/>
              <a:t>1/27/2015</a:t>
            </a:fld>
            <a:endParaRPr lang="fr-BE"/>
          </a:p>
        </p:txBody>
      </p:sp>
      <p:sp>
        <p:nvSpPr>
          <p:cNvPr id="8" name="Espace réservé du pied de page 7"/>
          <p:cNvSpPr>
            <a:spLocks noGrp="1"/>
          </p:cNvSpPr>
          <p:nvPr>
            <p:ph type="ftr" sz="quarter" idx="11"/>
          </p:nvPr>
        </p:nvSpPr>
        <p:spPr/>
        <p:txBody>
          <a:bodyPr/>
          <a:lstStyle>
            <a:lvl1pPr>
              <a:defRPr smtClean="0"/>
            </a:lvl1pPr>
            <a:extLst/>
          </a:lstStyle>
          <a:p>
            <a:pPr>
              <a:defRPr/>
            </a:pPr>
            <a:r>
              <a:rPr lang="fr-BE" smtClean="0"/>
              <a:t>ISPB 2014 </a:t>
            </a:r>
            <a:endParaRPr lang="fr-BE"/>
          </a:p>
        </p:txBody>
      </p:sp>
      <p:sp>
        <p:nvSpPr>
          <p:cNvPr id="9" name="Espace réservé du numéro de diapositive 8"/>
          <p:cNvSpPr>
            <a:spLocks noGrp="1"/>
          </p:cNvSpPr>
          <p:nvPr>
            <p:ph type="sldNum" sz="quarter" idx="12"/>
          </p:nvPr>
        </p:nvSpPr>
        <p:spPr/>
        <p:txBody>
          <a:bodyPr/>
          <a:lstStyle>
            <a:lvl1pPr>
              <a:defRPr/>
            </a:lvl1pPr>
          </a:lstStyle>
          <a:p>
            <a:fld id="{004C25CE-1B4E-4D55-8D39-0148AC2FCA79}" type="slidenum">
              <a:rPr lang="fr-BE" altLang="fr-FR"/>
              <a:pPr/>
              <a:t>‹N°›</a:t>
            </a:fld>
            <a:endParaRPr lang="fr-BE" altLang="fr-FR"/>
          </a:p>
        </p:txBody>
      </p:sp>
    </p:spTree>
    <p:extLst>
      <p:ext uri="{BB962C8B-B14F-4D97-AF65-F5344CB8AC3E}">
        <p14:creationId xmlns:p14="http://schemas.microsoft.com/office/powerpoint/2010/main" val="298485034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6" name="Titre 5"/>
          <p:cNvSpPr>
            <a:spLocks noGrp="1"/>
          </p:cNvSpPr>
          <p:nvPr>
            <p:ph type="title"/>
          </p:nvPr>
        </p:nvSpPr>
        <p:spPr/>
        <p:txBody>
          <a:bodyPr rtlCol="0"/>
          <a:lstStyle>
            <a:extLst/>
          </a:lstStyle>
          <a:p>
            <a:r>
              <a:rPr lang="fr-FR" smtClean="0"/>
              <a:t>Cliquez pour modifier le style du titre</a:t>
            </a:r>
            <a:endParaRPr lang="en-US"/>
          </a:p>
        </p:txBody>
      </p:sp>
      <p:sp>
        <p:nvSpPr>
          <p:cNvPr id="3" name="Espace réservé de la date 2"/>
          <p:cNvSpPr>
            <a:spLocks noGrp="1"/>
          </p:cNvSpPr>
          <p:nvPr>
            <p:ph type="dt" sz="half" idx="10"/>
          </p:nvPr>
        </p:nvSpPr>
        <p:spPr/>
        <p:txBody>
          <a:bodyPr/>
          <a:lstStyle>
            <a:lvl1pPr>
              <a:defRPr smtClean="0"/>
            </a:lvl1pPr>
            <a:extLst/>
          </a:lstStyle>
          <a:p>
            <a:pPr>
              <a:defRPr/>
            </a:pPr>
            <a:fld id="{2E903C26-6CA0-45D8-9D00-5A31BED331E7}" type="datetime1">
              <a:rPr lang="en-US" smtClean="0"/>
              <a:t>1/27/2015</a:t>
            </a:fld>
            <a:endParaRPr lang="fr-BE"/>
          </a:p>
        </p:txBody>
      </p:sp>
      <p:sp>
        <p:nvSpPr>
          <p:cNvPr id="4" name="Espace réservé du pied de page 3"/>
          <p:cNvSpPr>
            <a:spLocks noGrp="1"/>
          </p:cNvSpPr>
          <p:nvPr>
            <p:ph type="ftr" sz="quarter" idx="11"/>
          </p:nvPr>
        </p:nvSpPr>
        <p:spPr/>
        <p:txBody>
          <a:bodyPr/>
          <a:lstStyle>
            <a:lvl1pPr>
              <a:defRPr smtClean="0"/>
            </a:lvl1pPr>
            <a:extLst/>
          </a:lstStyle>
          <a:p>
            <a:pPr>
              <a:defRPr/>
            </a:pPr>
            <a:r>
              <a:rPr lang="fr-BE" smtClean="0"/>
              <a:t>ISPB 2014 </a:t>
            </a:r>
            <a:endParaRPr lang="fr-BE"/>
          </a:p>
        </p:txBody>
      </p:sp>
      <p:sp>
        <p:nvSpPr>
          <p:cNvPr id="5" name="Espace réservé du numéro de diapositive 4"/>
          <p:cNvSpPr>
            <a:spLocks noGrp="1"/>
          </p:cNvSpPr>
          <p:nvPr>
            <p:ph type="sldNum" sz="quarter" idx="12"/>
          </p:nvPr>
        </p:nvSpPr>
        <p:spPr/>
        <p:txBody>
          <a:bodyPr/>
          <a:lstStyle>
            <a:lvl1pPr>
              <a:defRPr/>
            </a:lvl1pPr>
          </a:lstStyle>
          <a:p>
            <a:fld id="{E90020D8-7C75-4F3C-9AD0-71AC1BEED3E4}" type="slidenum">
              <a:rPr lang="fr-BE" altLang="fr-FR"/>
              <a:pPr/>
              <a:t>‹N°›</a:t>
            </a:fld>
            <a:endParaRPr lang="fr-BE" altLang="fr-FR"/>
          </a:p>
        </p:txBody>
      </p:sp>
    </p:spTree>
    <p:extLst>
      <p:ext uri="{BB962C8B-B14F-4D97-AF65-F5344CB8AC3E}">
        <p14:creationId xmlns:p14="http://schemas.microsoft.com/office/powerpoint/2010/main" val="326734864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53FD8B22-89A8-44F7-BA79-4E80AF29F2BD}" type="datetime1">
              <a:rPr lang="en-US" smtClean="0"/>
              <a:t>1/27/2015</a:t>
            </a:fld>
            <a:endParaRPr lang="fr-BE"/>
          </a:p>
        </p:txBody>
      </p:sp>
      <p:sp>
        <p:nvSpPr>
          <p:cNvPr id="3" name="Espace réservé du pied de page 21"/>
          <p:cNvSpPr>
            <a:spLocks noGrp="1"/>
          </p:cNvSpPr>
          <p:nvPr>
            <p:ph type="ftr" sz="quarter" idx="11"/>
          </p:nvPr>
        </p:nvSpPr>
        <p:spPr/>
        <p:txBody>
          <a:bodyPr/>
          <a:lstStyle>
            <a:lvl1pPr>
              <a:defRPr/>
            </a:lvl1pPr>
          </a:lstStyle>
          <a:p>
            <a:pPr>
              <a:defRPr/>
            </a:pPr>
            <a:r>
              <a:rPr lang="fr-BE" smtClean="0"/>
              <a:t>ISPB 2014 </a:t>
            </a:r>
            <a:endParaRPr lang="fr-BE"/>
          </a:p>
        </p:txBody>
      </p:sp>
      <p:sp>
        <p:nvSpPr>
          <p:cNvPr id="4" name="Espace réservé du numéro de diapositive 17"/>
          <p:cNvSpPr>
            <a:spLocks noGrp="1"/>
          </p:cNvSpPr>
          <p:nvPr>
            <p:ph type="sldNum" sz="quarter" idx="12"/>
          </p:nvPr>
        </p:nvSpPr>
        <p:spPr/>
        <p:txBody>
          <a:bodyPr/>
          <a:lstStyle>
            <a:lvl1pPr>
              <a:defRPr/>
            </a:lvl1pPr>
          </a:lstStyle>
          <a:p>
            <a:fld id="{A0ED4F59-7573-4E21-A2DB-DBE3016EC204}" type="slidenum">
              <a:rPr lang="fr-BE" altLang="fr-FR"/>
              <a:pPr/>
              <a:t>‹N°›</a:t>
            </a:fld>
            <a:endParaRPr lang="fr-BE" altLang="fr-FR"/>
          </a:p>
        </p:txBody>
      </p:sp>
    </p:spTree>
    <p:extLst>
      <p:ext uri="{BB962C8B-B14F-4D97-AF65-F5344CB8AC3E}">
        <p14:creationId xmlns:p14="http://schemas.microsoft.com/office/powerpoint/2010/main" val="3297382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fr-FR" smtClean="0"/>
              <a:t>Cliquez pour modifier le style du titre</a:t>
            </a:r>
            <a:endParaRPr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fr-FR" smtClean="0"/>
              <a:t>Cliquez pour modifier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lvl1pPr>
              <a:defRPr smtClean="0"/>
            </a:lvl1pPr>
            <a:extLst/>
          </a:lstStyle>
          <a:p>
            <a:pPr>
              <a:defRPr/>
            </a:pPr>
            <a:fld id="{F2CF201A-BEF7-4864-B355-6EA1DE1847BA}" type="datetime1">
              <a:rPr lang="en-US" smtClean="0"/>
              <a:t>1/27/2015</a:t>
            </a:fld>
            <a:endParaRPr lang="fr-BE"/>
          </a:p>
        </p:txBody>
      </p:sp>
      <p:sp>
        <p:nvSpPr>
          <p:cNvPr id="6" name="Espace réservé du pied de page 5"/>
          <p:cNvSpPr>
            <a:spLocks noGrp="1"/>
          </p:cNvSpPr>
          <p:nvPr>
            <p:ph type="ftr" sz="quarter" idx="11"/>
          </p:nvPr>
        </p:nvSpPr>
        <p:spPr/>
        <p:txBody>
          <a:bodyPr/>
          <a:lstStyle>
            <a:lvl1pPr>
              <a:defRPr smtClean="0"/>
            </a:lvl1pPr>
            <a:extLst/>
          </a:lstStyle>
          <a:p>
            <a:pPr>
              <a:defRPr/>
            </a:pPr>
            <a:r>
              <a:rPr lang="fr-BE" smtClean="0"/>
              <a:t>ISPB 2014 </a:t>
            </a:r>
            <a:endParaRPr lang="fr-BE"/>
          </a:p>
        </p:txBody>
      </p:sp>
      <p:sp>
        <p:nvSpPr>
          <p:cNvPr id="7" name="Espace réservé du numéro de diapositive 6"/>
          <p:cNvSpPr>
            <a:spLocks noGrp="1"/>
          </p:cNvSpPr>
          <p:nvPr>
            <p:ph type="sldNum" sz="quarter" idx="12"/>
          </p:nvPr>
        </p:nvSpPr>
        <p:spPr/>
        <p:txBody>
          <a:bodyPr/>
          <a:lstStyle>
            <a:lvl1pPr>
              <a:defRPr/>
            </a:lvl1pPr>
          </a:lstStyle>
          <a:p>
            <a:fld id="{CF96A224-83DB-42FF-BB5E-3AF3B05636AC}" type="slidenum">
              <a:rPr lang="fr-BE" altLang="fr-FR"/>
              <a:pPr/>
              <a:t>‹N°›</a:t>
            </a:fld>
            <a:endParaRPr lang="fr-BE" altLang="fr-FR"/>
          </a:p>
        </p:txBody>
      </p:sp>
    </p:spTree>
    <p:extLst>
      <p:ext uri="{BB962C8B-B14F-4D97-AF65-F5344CB8AC3E}">
        <p14:creationId xmlns:p14="http://schemas.microsoft.com/office/powerpoint/2010/main" val="79570229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5" name="Forme libre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6" name="Forme libre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7" name="Triangle rect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Connecteur droit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4" name="Espace réservé du texte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fr-FR" smtClean="0"/>
              <a:t>Cliquez pour modifier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fr-FR" noProof="0" smtClean="0"/>
              <a:t>Cliquez sur l'icône pour ajouter une image</a:t>
            </a:r>
            <a:endParaRPr lang="en-US" noProof="0" dirty="0"/>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fr-FR" smtClean="0"/>
              <a:t>Cliquez pour modifier le style du titre</a:t>
            </a:r>
            <a:endParaRPr lang="en-US"/>
          </a:p>
        </p:txBody>
      </p:sp>
      <p:sp>
        <p:nvSpPr>
          <p:cNvPr id="11" name="Espace réservé de la date 4"/>
          <p:cNvSpPr>
            <a:spLocks noGrp="1"/>
          </p:cNvSpPr>
          <p:nvPr>
            <p:ph type="dt" sz="half" idx="10"/>
          </p:nvPr>
        </p:nvSpPr>
        <p:spPr/>
        <p:txBody>
          <a:bodyPr/>
          <a:lstStyle>
            <a:lvl1pPr>
              <a:defRPr smtClean="0">
                <a:solidFill>
                  <a:schemeClr val="tx1"/>
                </a:solidFill>
              </a:defRPr>
            </a:lvl1pPr>
            <a:extLst/>
          </a:lstStyle>
          <a:p>
            <a:pPr>
              <a:defRPr/>
            </a:pPr>
            <a:fld id="{AE83C5DA-2D13-4900-99BF-4F10585A19F2}" type="datetime1">
              <a:rPr lang="en-US" smtClean="0"/>
              <a:t>1/27/2015</a:t>
            </a:fld>
            <a:endParaRPr lang="fr-BE"/>
          </a:p>
        </p:txBody>
      </p:sp>
      <p:sp>
        <p:nvSpPr>
          <p:cNvPr id="12" name="Espace réservé du pied de page 5"/>
          <p:cNvSpPr>
            <a:spLocks noGrp="1"/>
          </p:cNvSpPr>
          <p:nvPr>
            <p:ph type="ftr" sz="quarter" idx="11"/>
          </p:nvPr>
        </p:nvSpPr>
        <p:spPr/>
        <p:txBody>
          <a:bodyPr/>
          <a:lstStyle>
            <a:lvl1pPr>
              <a:defRPr smtClean="0">
                <a:solidFill>
                  <a:schemeClr val="tx1"/>
                </a:solidFill>
              </a:defRPr>
            </a:lvl1pPr>
            <a:extLst/>
          </a:lstStyle>
          <a:p>
            <a:pPr>
              <a:defRPr/>
            </a:pPr>
            <a:r>
              <a:rPr lang="fr-BE" smtClean="0"/>
              <a:t>ISPB 2014 </a:t>
            </a:r>
            <a:endParaRPr lang="fr-BE"/>
          </a:p>
        </p:txBody>
      </p:sp>
      <p:sp>
        <p:nvSpPr>
          <p:cNvPr id="13" name="Espace réservé du numéro de diapositive 6"/>
          <p:cNvSpPr>
            <a:spLocks noGrp="1"/>
          </p:cNvSpPr>
          <p:nvPr>
            <p:ph type="sldNum" sz="quarter" idx="12"/>
          </p:nvPr>
        </p:nvSpPr>
        <p:spPr/>
        <p:txBody>
          <a:bodyPr/>
          <a:lstStyle>
            <a:lvl1pPr>
              <a:defRPr/>
            </a:lvl1pPr>
          </a:lstStyle>
          <a:p>
            <a:fld id="{75F6AB57-938D-4956-82BE-7705977A6251}" type="slidenum">
              <a:rPr lang="fr-BE" altLang="fr-FR"/>
              <a:pPr/>
              <a:t>‹N°›</a:t>
            </a:fld>
            <a:endParaRPr lang="fr-BE" altLang="fr-FR"/>
          </a:p>
        </p:txBody>
      </p:sp>
    </p:spTree>
    <p:extLst>
      <p:ext uri="{BB962C8B-B14F-4D97-AF65-F5344CB8AC3E}">
        <p14:creationId xmlns:p14="http://schemas.microsoft.com/office/powerpoint/2010/main" val="157364367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fld id="{5AF8A034-4999-4454-8156-E6ADC9088447}" type="datetime1">
              <a:rPr lang="en-US" smtClean="0"/>
              <a:t>1/27/2015</a:t>
            </a:fld>
            <a:endParaRPr lang="fr-BE"/>
          </a:p>
        </p:txBody>
      </p:sp>
      <p:sp>
        <p:nvSpPr>
          <p:cNvPr id="5" name="Espace réservé du pied de page 21"/>
          <p:cNvSpPr>
            <a:spLocks noGrp="1"/>
          </p:cNvSpPr>
          <p:nvPr>
            <p:ph type="ftr" sz="quarter" idx="11"/>
          </p:nvPr>
        </p:nvSpPr>
        <p:spPr/>
        <p:txBody>
          <a:bodyPr/>
          <a:lstStyle>
            <a:lvl1pPr>
              <a:defRPr/>
            </a:lvl1pPr>
          </a:lstStyle>
          <a:p>
            <a:pPr>
              <a:defRPr/>
            </a:pPr>
            <a:r>
              <a:rPr lang="fr-BE" smtClean="0"/>
              <a:t>ISPB 2014 </a:t>
            </a:r>
            <a:endParaRPr lang="fr-BE"/>
          </a:p>
        </p:txBody>
      </p:sp>
      <p:sp>
        <p:nvSpPr>
          <p:cNvPr id="6" name="Espace réservé du numéro de diapositive 17"/>
          <p:cNvSpPr>
            <a:spLocks noGrp="1"/>
          </p:cNvSpPr>
          <p:nvPr>
            <p:ph type="sldNum" sz="quarter" idx="12"/>
          </p:nvPr>
        </p:nvSpPr>
        <p:spPr/>
        <p:txBody>
          <a:bodyPr/>
          <a:lstStyle>
            <a:lvl1pPr>
              <a:defRPr/>
            </a:lvl1pPr>
          </a:lstStyle>
          <a:p>
            <a:fld id="{F6824DB0-2BB4-4E38-851C-E3E03A34822E}" type="slidenum">
              <a:rPr lang="fr-BE" altLang="fr-FR"/>
              <a:pPr/>
              <a:t>‹N°›</a:t>
            </a:fld>
            <a:endParaRPr lang="fr-BE" altLang="fr-FR"/>
          </a:p>
        </p:txBody>
      </p:sp>
    </p:spTree>
    <p:extLst>
      <p:ext uri="{BB962C8B-B14F-4D97-AF65-F5344CB8AC3E}">
        <p14:creationId xmlns:p14="http://schemas.microsoft.com/office/powerpoint/2010/main" val="904884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extLs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fld id="{40FF0A57-4892-4516-80CB-2586158B6F91}" type="datetime1">
              <a:rPr lang="en-US" smtClean="0"/>
              <a:t>1/27/2015</a:t>
            </a:fld>
            <a:endParaRPr lang="fr-BE"/>
          </a:p>
        </p:txBody>
      </p:sp>
      <p:sp>
        <p:nvSpPr>
          <p:cNvPr id="5" name="Espace réservé du pied de page 21"/>
          <p:cNvSpPr>
            <a:spLocks noGrp="1"/>
          </p:cNvSpPr>
          <p:nvPr>
            <p:ph type="ftr" sz="quarter" idx="11"/>
          </p:nvPr>
        </p:nvSpPr>
        <p:spPr/>
        <p:txBody>
          <a:bodyPr/>
          <a:lstStyle>
            <a:lvl1pPr>
              <a:defRPr/>
            </a:lvl1pPr>
          </a:lstStyle>
          <a:p>
            <a:pPr>
              <a:defRPr/>
            </a:pPr>
            <a:r>
              <a:rPr lang="fr-BE" smtClean="0"/>
              <a:t>ISPB 2014 </a:t>
            </a:r>
            <a:endParaRPr lang="fr-BE"/>
          </a:p>
        </p:txBody>
      </p:sp>
      <p:sp>
        <p:nvSpPr>
          <p:cNvPr id="6" name="Espace réservé du numéro de diapositive 17"/>
          <p:cNvSpPr>
            <a:spLocks noGrp="1"/>
          </p:cNvSpPr>
          <p:nvPr>
            <p:ph type="sldNum" sz="quarter" idx="12"/>
          </p:nvPr>
        </p:nvSpPr>
        <p:spPr/>
        <p:txBody>
          <a:bodyPr/>
          <a:lstStyle>
            <a:lvl1pPr>
              <a:defRPr/>
            </a:lvl1pPr>
          </a:lstStyle>
          <a:p>
            <a:fld id="{25F5821B-73AA-4F31-B4E0-FB7EA5AF76CD}" type="slidenum">
              <a:rPr lang="fr-BE" altLang="fr-FR"/>
              <a:pPr/>
              <a:t>‹N°›</a:t>
            </a:fld>
            <a:endParaRPr lang="fr-BE" altLang="fr-FR"/>
          </a:p>
        </p:txBody>
      </p:sp>
    </p:spTree>
    <p:extLst>
      <p:ext uri="{BB962C8B-B14F-4D97-AF65-F5344CB8AC3E}">
        <p14:creationId xmlns:p14="http://schemas.microsoft.com/office/powerpoint/2010/main" val="2557457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Slide Number Placeholder 3"/>
          <p:cNvSpPr>
            <a:spLocks noGrp="1"/>
          </p:cNvSpPr>
          <p:nvPr>
            <p:ph type="sldNum" sz="quarter" idx="10"/>
          </p:nvPr>
        </p:nvSpPr>
        <p:spPr/>
        <p:txBody>
          <a:bodyPr/>
          <a:lstStyle>
            <a:lvl1pPr>
              <a:defRPr/>
            </a:lvl1pPr>
          </a:lstStyle>
          <a:p>
            <a:fld id="{616B3DB8-B14E-4E08-8158-4F21B618161D}" type="slidenum">
              <a:rPr lang="nl-NL" altLang="fr-FR"/>
              <a:pPr/>
              <a:t>‹N°›</a:t>
            </a:fld>
            <a:endParaRPr lang="nl-NL" altLang="fr-FR"/>
          </a:p>
        </p:txBody>
      </p:sp>
    </p:spTree>
    <p:extLst>
      <p:ext uri="{BB962C8B-B14F-4D97-AF65-F5344CB8AC3E}">
        <p14:creationId xmlns:p14="http://schemas.microsoft.com/office/powerpoint/2010/main" val="3320591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12" name="Forme libre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14" name="Triangle rect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fr-FR" smtClean="0"/>
              <a:t>Cliquez pour modifier le style du titre</a:t>
            </a:r>
            <a:endParaRPr lang="en-US"/>
          </a:p>
        </p:txBody>
      </p:sp>
      <p:sp>
        <p:nvSpPr>
          <p:cNvPr id="1033" name="Espace réservé du texte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endParaRPr lang="en-US" altLang="fr-FR" smtClean="0"/>
          </a:p>
        </p:txBody>
      </p:sp>
      <p:sp>
        <p:nvSpPr>
          <p:cNvPr id="10" name="Espace réservé de la date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smtClean="0">
                <a:solidFill>
                  <a:schemeClr val="tx1"/>
                </a:solidFill>
                <a:latin typeface="Arial" charset="0"/>
                <a:cs typeface="Arial" charset="0"/>
              </a:defRPr>
            </a:lvl1pPr>
            <a:extLst/>
          </a:lstStyle>
          <a:p>
            <a:pPr>
              <a:defRPr/>
            </a:pPr>
            <a:fld id="{D3155B2C-E383-4D52-AA9C-0A9D9823BF9B}" type="datetime1">
              <a:rPr lang="en-US" smtClean="0"/>
              <a:t>1/27/2015</a:t>
            </a:fld>
            <a:endParaRPr lang="fr-BE"/>
          </a:p>
        </p:txBody>
      </p:sp>
      <p:sp>
        <p:nvSpPr>
          <p:cNvPr id="22" name="Espace réservé du pied de page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smtClean="0">
                <a:solidFill>
                  <a:schemeClr val="tx1"/>
                </a:solidFill>
                <a:latin typeface="Arial" charset="0"/>
                <a:cs typeface="Arial" charset="0"/>
              </a:defRPr>
            </a:lvl1pPr>
            <a:extLst/>
          </a:lstStyle>
          <a:p>
            <a:pPr>
              <a:defRPr/>
            </a:pPr>
            <a:r>
              <a:rPr lang="fr-BE" smtClean="0"/>
              <a:t>ISPB 2014 </a:t>
            </a:r>
            <a:endParaRPr lang="fr-BE"/>
          </a:p>
        </p:txBody>
      </p:sp>
      <p:sp>
        <p:nvSpPr>
          <p:cNvPr id="18" name="Espace réservé du numéro de diapositive 17"/>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lvl1pPr>
          </a:lstStyle>
          <a:p>
            <a:fld id="{2D93C758-B852-47E2-B48A-DE2173174880}" type="slidenum">
              <a:rPr lang="fr-BE" altLang="fr-FR"/>
              <a:pPr/>
              <a:t>‹N°›</a:t>
            </a:fld>
            <a:endParaRPr lang="fr-BE" altLang="fr-FR"/>
          </a:p>
        </p:txBody>
      </p:sp>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52" r:id="rId7"/>
    <p:sldLayoutId id="2147483761" r:id="rId8"/>
    <p:sldLayoutId id="2147483762" r:id="rId9"/>
    <p:sldLayoutId id="2147483753" r:id="rId10"/>
    <p:sldLayoutId id="2147483754" r:id="rId11"/>
    <p:sldLayoutId id="2147483763" r:id="rId12"/>
  </p:sldLayoutIdLst>
  <p:hf sldNum="0" hd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BE" dirty="0"/>
              <a:t>Accueillir les nouveaux enseignants</a:t>
            </a:r>
          </a:p>
        </p:txBody>
      </p:sp>
      <p:sp>
        <p:nvSpPr>
          <p:cNvPr id="6" name="Sous-titre 5"/>
          <p:cNvSpPr>
            <a:spLocks noGrp="1"/>
          </p:cNvSpPr>
          <p:nvPr>
            <p:ph type="subTitle" idx="1"/>
          </p:nvPr>
        </p:nvSpPr>
        <p:spPr/>
        <p:txBody>
          <a:bodyPr/>
          <a:lstStyle/>
          <a:p>
            <a:r>
              <a:rPr lang="fr-BE" dirty="0" smtClean="0"/>
              <a:t>Et prévenir le décrochage professionnel ?</a:t>
            </a:r>
            <a:endParaRPr lang="fr-BE" dirty="0"/>
          </a:p>
        </p:txBody>
      </p:sp>
      <p:sp>
        <p:nvSpPr>
          <p:cNvPr id="4" name="Espace réservé du pied de page 3"/>
          <p:cNvSpPr>
            <a:spLocks noGrp="1"/>
          </p:cNvSpPr>
          <p:nvPr>
            <p:ph type="ftr" sz="quarter" idx="11"/>
          </p:nvPr>
        </p:nvSpPr>
        <p:spPr/>
        <p:txBody>
          <a:bodyPr/>
          <a:lstStyle/>
          <a:p>
            <a:pPr>
              <a:defRPr/>
            </a:pPr>
            <a:r>
              <a:rPr lang="fr-BE" dirty="0" smtClean="0"/>
              <a:t>ISPB 2014 </a:t>
            </a:r>
            <a:endParaRPr lang="fr-BE" dirty="0"/>
          </a:p>
        </p:txBody>
      </p:sp>
    </p:spTree>
    <p:extLst>
      <p:ext uri="{BB962C8B-B14F-4D97-AF65-F5344CB8AC3E}">
        <p14:creationId xmlns:p14="http://schemas.microsoft.com/office/powerpoint/2010/main" val="17341467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BE" dirty="0" smtClean="0"/>
              <a:t>Définir les enjeux de l’accueil</a:t>
            </a:r>
          </a:p>
          <a:p>
            <a:pPr marL="109537" indent="0">
              <a:buNone/>
            </a:pPr>
            <a:endParaRPr lang="fr-BE" dirty="0" smtClean="0"/>
          </a:p>
          <a:p>
            <a:r>
              <a:rPr lang="fr-BE" dirty="0" smtClean="0"/>
              <a:t>Définir les conditions d’un accueil efficace</a:t>
            </a:r>
          </a:p>
          <a:p>
            <a:pPr marL="109537" indent="0">
              <a:buNone/>
            </a:pPr>
            <a:endParaRPr lang="fr-BE" dirty="0" smtClean="0"/>
          </a:p>
          <a:p>
            <a:r>
              <a:rPr lang="fr-BE" dirty="0" smtClean="0"/>
              <a:t>Identifier les éléments matériels favorisant l’accueil</a:t>
            </a:r>
          </a:p>
          <a:p>
            <a:pPr marL="109537" indent="0">
              <a:buNone/>
            </a:pPr>
            <a:endParaRPr lang="fr-BE" dirty="0" smtClean="0"/>
          </a:p>
          <a:p>
            <a:r>
              <a:rPr lang="fr-BE" dirty="0" smtClean="0"/>
              <a:t>Définir les rôles de chacun dans la démarche</a:t>
            </a:r>
          </a:p>
          <a:p>
            <a:endParaRPr lang="fr-BE" dirty="0"/>
          </a:p>
        </p:txBody>
      </p:sp>
      <p:sp>
        <p:nvSpPr>
          <p:cNvPr id="3" name="Titre 2"/>
          <p:cNvSpPr>
            <a:spLocks noGrp="1"/>
          </p:cNvSpPr>
          <p:nvPr>
            <p:ph type="title"/>
          </p:nvPr>
        </p:nvSpPr>
        <p:spPr/>
        <p:txBody>
          <a:bodyPr/>
          <a:lstStyle/>
          <a:p>
            <a:r>
              <a:rPr lang="fr-BE" dirty="0" smtClean="0"/>
              <a:t>Objectifs de la formation</a:t>
            </a:r>
            <a:endParaRPr lang="fr-BE"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22796876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endParaRPr lang="fr-BE" dirty="0" smtClean="0"/>
          </a:p>
          <a:p>
            <a:r>
              <a:rPr lang="fr-BE" i="1" dirty="0" smtClean="0"/>
              <a:t>Quels résultats attendez-vous d’un accueil de qualité ?</a:t>
            </a:r>
          </a:p>
          <a:p>
            <a:endParaRPr lang="fr-BE" i="1" dirty="0" smtClean="0"/>
          </a:p>
          <a:p>
            <a:r>
              <a:rPr lang="fr-BE" i="1" dirty="0" smtClean="0"/>
              <a:t>Quelles sont, selon vous, les attentes de vos nouveaux enseignants en matière d’accueil ? </a:t>
            </a:r>
          </a:p>
          <a:p>
            <a:endParaRPr lang="fr-BE" dirty="0"/>
          </a:p>
        </p:txBody>
      </p:sp>
      <p:sp>
        <p:nvSpPr>
          <p:cNvPr id="3" name="Titre 2"/>
          <p:cNvSpPr>
            <a:spLocks noGrp="1"/>
          </p:cNvSpPr>
          <p:nvPr>
            <p:ph type="title"/>
          </p:nvPr>
        </p:nvSpPr>
        <p:spPr/>
        <p:txBody>
          <a:bodyPr/>
          <a:lstStyle/>
          <a:p>
            <a:r>
              <a:rPr lang="fr-BE" i="1" dirty="0" smtClean="0"/>
              <a:t>Accueillir ? Pourquoi ?</a:t>
            </a:r>
            <a:endParaRPr lang="fr-BE" i="1"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29952000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u contenu 2"/>
          <p:cNvSpPr>
            <a:spLocks noGrp="1"/>
          </p:cNvSpPr>
          <p:nvPr>
            <p:ph idx="1"/>
          </p:nvPr>
        </p:nvSpPr>
        <p:spPr/>
        <p:txBody>
          <a:bodyPr/>
          <a:lstStyle/>
          <a:p>
            <a:pPr eaLnBrk="1" hangingPunct="1"/>
            <a:r>
              <a:rPr lang="fr-BE" altLang="fr-FR" dirty="0" smtClean="0"/>
              <a:t>Assuré par la hiérarchie administrative</a:t>
            </a:r>
          </a:p>
          <a:p>
            <a:pPr eaLnBrk="1" hangingPunct="1"/>
            <a:r>
              <a:rPr lang="fr-BE" altLang="fr-FR" dirty="0" smtClean="0"/>
              <a:t>Selon les cas l’</a:t>
            </a:r>
            <a:r>
              <a:rPr lang="fr-BE" altLang="fr-FR" dirty="0" err="1" smtClean="0"/>
              <a:t>ADMINIP</a:t>
            </a:r>
            <a:r>
              <a:rPr lang="fr-BE" altLang="fr-FR" dirty="0" smtClean="0"/>
              <a:t> ou le service des RH</a:t>
            </a:r>
          </a:p>
          <a:p>
            <a:pPr lvl="1" eaLnBrk="1" hangingPunct="1"/>
            <a:r>
              <a:rPr lang="fr-BE" altLang="fr-FR" dirty="0" smtClean="0"/>
              <a:t>Vérification des titres et qualifications</a:t>
            </a:r>
          </a:p>
          <a:p>
            <a:pPr lvl="1" eaLnBrk="1" hangingPunct="1"/>
            <a:r>
              <a:rPr lang="fr-BE" altLang="fr-FR" dirty="0" smtClean="0"/>
              <a:t>Établissement des dossiers administratifs</a:t>
            </a:r>
          </a:p>
          <a:p>
            <a:pPr lvl="1" eaLnBrk="1" hangingPunct="1"/>
            <a:r>
              <a:rPr lang="fr-BE" altLang="fr-FR" dirty="0" smtClean="0"/>
              <a:t>Premières infos sur </a:t>
            </a:r>
          </a:p>
          <a:p>
            <a:pPr lvl="2" eaLnBrk="1" hangingPunct="1"/>
            <a:r>
              <a:rPr lang="fr-BE" altLang="fr-FR" dirty="0" smtClean="0"/>
              <a:t>Les conditions de travail</a:t>
            </a:r>
          </a:p>
          <a:p>
            <a:pPr lvl="2" eaLnBrk="1" hangingPunct="1"/>
            <a:r>
              <a:rPr lang="fr-BE" altLang="fr-FR" dirty="0" smtClean="0"/>
              <a:t>Les rémunérations</a:t>
            </a:r>
          </a:p>
        </p:txBody>
      </p:sp>
      <p:sp>
        <p:nvSpPr>
          <p:cNvPr id="9218" name="Titre 1"/>
          <p:cNvSpPr>
            <a:spLocks noGrp="1"/>
          </p:cNvSpPr>
          <p:nvPr>
            <p:ph type="title"/>
          </p:nvPr>
        </p:nvSpPr>
        <p:spPr/>
        <p:txBody>
          <a:bodyPr/>
          <a:lstStyle/>
          <a:p>
            <a:pPr eaLnBrk="1" fontAlgn="auto" hangingPunct="1">
              <a:spcAft>
                <a:spcPts val="0"/>
              </a:spcAft>
              <a:defRPr/>
            </a:pPr>
            <a:r>
              <a:rPr lang="fr-BE" dirty="0" smtClean="0"/>
              <a:t>L’accueil administratif</a:t>
            </a:r>
          </a:p>
        </p:txBody>
      </p:sp>
      <p:sp>
        <p:nvSpPr>
          <p:cNvPr id="12292" name="Espace réservé du pied de page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 </a:t>
            </a:r>
            <a:endParaRPr lang="fr-BE" altLang="fr-F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u contenu 2"/>
          <p:cNvSpPr>
            <a:spLocks noGrp="1"/>
          </p:cNvSpPr>
          <p:nvPr>
            <p:ph idx="1"/>
          </p:nvPr>
        </p:nvSpPr>
        <p:spPr/>
        <p:txBody>
          <a:bodyPr/>
          <a:lstStyle/>
          <a:p>
            <a:pPr eaLnBrk="1" hangingPunct="1"/>
            <a:r>
              <a:rPr lang="fr-BE" altLang="fr-FR" dirty="0" smtClean="0"/>
              <a:t>Assuré par la direction</a:t>
            </a:r>
          </a:p>
          <a:p>
            <a:pPr eaLnBrk="1" hangingPunct="1"/>
            <a:r>
              <a:rPr lang="fr-BE" altLang="fr-FR" dirty="0" smtClean="0"/>
              <a:t>Accueil dans l’établissement</a:t>
            </a:r>
          </a:p>
          <a:p>
            <a:pPr eaLnBrk="1" hangingPunct="1"/>
            <a:r>
              <a:rPr lang="fr-BE" altLang="fr-FR" dirty="0" smtClean="0"/>
              <a:t>Explications à propos</a:t>
            </a:r>
          </a:p>
          <a:p>
            <a:pPr lvl="1" eaLnBrk="1" hangingPunct="1"/>
            <a:r>
              <a:rPr lang="fr-BE" altLang="fr-FR" dirty="0" smtClean="0"/>
              <a:t>Des conditions de travail</a:t>
            </a:r>
          </a:p>
          <a:p>
            <a:pPr lvl="1" eaLnBrk="1" hangingPunct="1"/>
            <a:r>
              <a:rPr lang="fr-BE" altLang="fr-FR" dirty="0" smtClean="0"/>
              <a:t>Des attributions </a:t>
            </a:r>
          </a:p>
          <a:p>
            <a:pPr lvl="1" eaLnBrk="1" hangingPunct="1"/>
            <a:r>
              <a:rPr lang="fr-BE" altLang="fr-FR" dirty="0" smtClean="0"/>
              <a:t>De l’établissement</a:t>
            </a:r>
          </a:p>
          <a:p>
            <a:pPr lvl="1" eaLnBrk="1" hangingPunct="1">
              <a:buFont typeface="Wingdings 2" panose="05020102010507070707" pitchFamily="18" charset="2"/>
              <a:buNone/>
            </a:pPr>
            <a:endParaRPr lang="fr-BE" altLang="fr-FR" dirty="0" smtClean="0"/>
          </a:p>
          <a:p>
            <a:pPr lvl="1" eaLnBrk="1" hangingPunct="1">
              <a:buFont typeface="Wingdings 2" panose="05020102010507070707" pitchFamily="18" charset="2"/>
              <a:buNone/>
            </a:pPr>
            <a:r>
              <a:rPr lang="fr-BE" altLang="fr-FR" dirty="0" smtClean="0"/>
              <a:t>Début du </a:t>
            </a:r>
            <a:r>
              <a:rPr lang="fr-BE" altLang="fr-FR" sz="3200" i="1" dirty="0" smtClean="0"/>
              <a:t>processus d’acculturation</a:t>
            </a:r>
            <a:endParaRPr lang="fr-BE" altLang="fr-FR" i="1" dirty="0" smtClean="0"/>
          </a:p>
        </p:txBody>
      </p:sp>
      <p:sp>
        <p:nvSpPr>
          <p:cNvPr id="10242" name="Titre 1"/>
          <p:cNvSpPr>
            <a:spLocks noGrp="1"/>
          </p:cNvSpPr>
          <p:nvPr>
            <p:ph type="title"/>
          </p:nvPr>
        </p:nvSpPr>
        <p:spPr/>
        <p:txBody>
          <a:bodyPr/>
          <a:lstStyle/>
          <a:p>
            <a:pPr eaLnBrk="1" fontAlgn="auto" hangingPunct="1">
              <a:spcAft>
                <a:spcPts val="0"/>
              </a:spcAft>
              <a:defRPr/>
            </a:pPr>
            <a:r>
              <a:rPr lang="fr-BE" dirty="0" smtClean="0"/>
              <a:t>L’accueil fonctionnel</a:t>
            </a:r>
          </a:p>
        </p:txBody>
      </p:sp>
      <p:sp>
        <p:nvSpPr>
          <p:cNvPr id="13316" name="Espace réservé du pied de page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 </a:t>
            </a:r>
            <a:endParaRPr lang="fr-BE" alt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Espace réservé du contenu 2"/>
          <p:cNvSpPr>
            <a:spLocks noGrp="1"/>
          </p:cNvSpPr>
          <p:nvPr>
            <p:ph idx="1"/>
          </p:nvPr>
        </p:nvSpPr>
        <p:spPr/>
        <p:txBody>
          <a:bodyPr>
            <a:normAutofit fontScale="92500" lnSpcReduction="10000"/>
          </a:bodyPr>
          <a:lstStyle/>
          <a:p>
            <a:pPr marL="365760" indent="-256032" eaLnBrk="1" fontAlgn="auto" hangingPunct="1">
              <a:spcAft>
                <a:spcPts val="0"/>
              </a:spcAft>
              <a:buFont typeface="Wingdings 3"/>
              <a:buChar char=""/>
              <a:defRPr/>
            </a:pPr>
            <a:r>
              <a:rPr lang="fr-BE" dirty="0" smtClean="0"/>
              <a:t>Le nouveau doit s’intégrer dans un système préexistant</a:t>
            </a:r>
          </a:p>
          <a:p>
            <a:pPr marL="621792" lvl="1" eaLnBrk="1" fontAlgn="auto" hangingPunct="1">
              <a:spcBef>
                <a:spcPts val="324"/>
              </a:spcBef>
              <a:spcAft>
                <a:spcPts val="0"/>
              </a:spcAft>
              <a:buFont typeface="Verdana"/>
              <a:buChar char="◦"/>
              <a:defRPr/>
            </a:pPr>
            <a:r>
              <a:rPr lang="fr-BE" dirty="0" smtClean="0"/>
              <a:t>Qu’il ne connaît pas</a:t>
            </a:r>
          </a:p>
          <a:p>
            <a:pPr marL="621792" lvl="1" eaLnBrk="1" fontAlgn="auto" hangingPunct="1">
              <a:spcBef>
                <a:spcPts val="324"/>
              </a:spcBef>
              <a:spcAft>
                <a:spcPts val="0"/>
              </a:spcAft>
              <a:buFont typeface="Verdana"/>
              <a:buChar char="◦"/>
              <a:defRPr/>
            </a:pPr>
            <a:r>
              <a:rPr lang="fr-BE" dirty="0" smtClean="0"/>
              <a:t>Qui comprend des composantes</a:t>
            </a:r>
          </a:p>
          <a:p>
            <a:pPr marL="859536" lvl="2" eaLnBrk="1" fontAlgn="auto" hangingPunct="1">
              <a:spcAft>
                <a:spcPts val="0"/>
              </a:spcAft>
              <a:buFont typeface="Wingdings 2"/>
              <a:buChar char=""/>
              <a:defRPr/>
            </a:pPr>
            <a:r>
              <a:rPr lang="fr-BE" dirty="0" smtClean="0"/>
              <a:t>Humaines</a:t>
            </a:r>
          </a:p>
          <a:p>
            <a:pPr marL="859536" lvl="2" eaLnBrk="1" fontAlgn="auto" hangingPunct="1">
              <a:spcAft>
                <a:spcPts val="0"/>
              </a:spcAft>
              <a:buFont typeface="Wingdings 2"/>
              <a:buChar char=""/>
              <a:defRPr/>
            </a:pPr>
            <a:r>
              <a:rPr lang="fr-BE" dirty="0" smtClean="0"/>
              <a:t>Matérielles</a:t>
            </a:r>
          </a:p>
          <a:p>
            <a:pPr marL="859536" lvl="2" eaLnBrk="1" fontAlgn="auto" hangingPunct="1">
              <a:spcAft>
                <a:spcPts val="0"/>
              </a:spcAft>
              <a:buFont typeface="Wingdings 2"/>
              <a:buChar char=""/>
              <a:defRPr/>
            </a:pPr>
            <a:r>
              <a:rPr lang="fr-BE" dirty="0" smtClean="0"/>
              <a:t>Règlementaires</a:t>
            </a:r>
          </a:p>
          <a:p>
            <a:pPr marL="365760" indent="-256032" eaLnBrk="1" fontAlgn="auto" hangingPunct="1">
              <a:spcAft>
                <a:spcPts val="0"/>
              </a:spcAft>
              <a:buFont typeface="Wingdings 3"/>
              <a:buChar char=""/>
              <a:defRPr/>
            </a:pPr>
            <a:r>
              <a:rPr lang="fr-BE" dirty="0" smtClean="0"/>
              <a:t>Pour être efficace, cette acculturation doit être aussi rapide que possible</a:t>
            </a:r>
          </a:p>
          <a:p>
            <a:pPr marL="365760" indent="-256032" eaLnBrk="1" fontAlgn="auto" hangingPunct="1">
              <a:spcAft>
                <a:spcPts val="0"/>
              </a:spcAft>
              <a:buFont typeface="Wingdings 3"/>
              <a:buChar char=""/>
              <a:defRPr/>
            </a:pPr>
            <a:r>
              <a:rPr lang="fr-BE" dirty="0" smtClean="0"/>
              <a:t>Elle implique de la part de ceux qui accueillent</a:t>
            </a:r>
          </a:p>
          <a:p>
            <a:pPr marL="621792" lvl="1" eaLnBrk="1" fontAlgn="auto" hangingPunct="1">
              <a:spcBef>
                <a:spcPts val="324"/>
              </a:spcBef>
              <a:spcAft>
                <a:spcPts val="0"/>
              </a:spcAft>
              <a:buFont typeface="Verdana"/>
              <a:buChar char="◦"/>
              <a:defRPr/>
            </a:pPr>
            <a:r>
              <a:rPr lang="fr-BE" dirty="0" smtClean="0"/>
              <a:t>De l’empathie</a:t>
            </a:r>
          </a:p>
          <a:p>
            <a:pPr marL="621792" lvl="1" eaLnBrk="1" fontAlgn="auto" hangingPunct="1">
              <a:spcBef>
                <a:spcPts val="324"/>
              </a:spcBef>
              <a:spcAft>
                <a:spcPts val="0"/>
              </a:spcAft>
              <a:buFont typeface="Verdana"/>
              <a:buChar char="◦"/>
              <a:defRPr/>
            </a:pPr>
            <a:r>
              <a:rPr lang="fr-BE" dirty="0" smtClean="0"/>
              <a:t>Une clarification des attentes</a:t>
            </a:r>
          </a:p>
        </p:txBody>
      </p:sp>
      <p:sp>
        <p:nvSpPr>
          <p:cNvPr id="11266" name="Titre 1"/>
          <p:cNvSpPr>
            <a:spLocks noGrp="1"/>
          </p:cNvSpPr>
          <p:nvPr>
            <p:ph type="title"/>
          </p:nvPr>
        </p:nvSpPr>
        <p:spPr/>
        <p:txBody>
          <a:bodyPr/>
          <a:lstStyle/>
          <a:p>
            <a:pPr eaLnBrk="1" fontAlgn="auto" hangingPunct="1">
              <a:spcAft>
                <a:spcPts val="0"/>
              </a:spcAft>
              <a:defRPr/>
            </a:pPr>
            <a:r>
              <a:rPr lang="fr-BE" dirty="0" smtClean="0"/>
              <a:t>L’acculturation	</a:t>
            </a:r>
          </a:p>
        </p:txBody>
      </p:sp>
      <p:sp>
        <p:nvSpPr>
          <p:cNvPr id="14340" name="Espace réservé du pied de page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 </a:t>
            </a:r>
            <a:endParaRPr lang="fr-BE" alt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BE" dirty="0" smtClean="0"/>
              <a:t>Les attentes</a:t>
            </a:r>
            <a:endParaRPr lang="fr-BE" dirty="0"/>
          </a:p>
        </p:txBody>
      </p:sp>
      <p:sp>
        <p:nvSpPr>
          <p:cNvPr id="6" name="Espace réservé du texte 5"/>
          <p:cNvSpPr>
            <a:spLocks noGrp="1"/>
          </p:cNvSpPr>
          <p:nvPr>
            <p:ph type="body" idx="1"/>
          </p:nvPr>
        </p:nvSpPr>
        <p:spPr/>
        <p:txBody>
          <a:bodyPr/>
          <a:lstStyle/>
          <a:p>
            <a:r>
              <a:rPr lang="fr-BE" dirty="0" smtClean="0"/>
              <a:t>Que dit la théorie ? </a:t>
            </a:r>
            <a:endParaRPr lang="fr-BE"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1185283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BE" dirty="0"/>
              <a:t>Que nous apprennent les recherches scientifiques ? </a:t>
            </a:r>
          </a:p>
          <a:p>
            <a:endParaRPr lang="fr-BE" dirty="0"/>
          </a:p>
        </p:txBody>
      </p:sp>
      <p:sp>
        <p:nvSpPr>
          <p:cNvPr id="3" name="Titre 2"/>
          <p:cNvSpPr>
            <a:spLocks noGrp="1"/>
          </p:cNvSpPr>
          <p:nvPr>
            <p:ph type="title"/>
          </p:nvPr>
        </p:nvSpPr>
        <p:spPr/>
        <p:txBody>
          <a:bodyPr/>
          <a:lstStyle/>
          <a:p>
            <a:r>
              <a:rPr lang="fr-BE" dirty="0"/>
              <a:t>L’entrée dans le métier</a:t>
            </a:r>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2921994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pic>
        <p:nvPicPr>
          <p:cNvPr id="5" name="Image 4"/>
          <p:cNvPicPr>
            <a:picLocks noChangeAspect="1"/>
          </p:cNvPicPr>
          <p:nvPr/>
        </p:nvPicPr>
        <p:blipFill>
          <a:blip r:embed="rId2"/>
          <a:stretch>
            <a:fillRect/>
          </a:stretch>
        </p:blipFill>
        <p:spPr>
          <a:xfrm>
            <a:off x="323528" y="188640"/>
            <a:ext cx="8568952" cy="6480720"/>
          </a:xfrm>
          <a:prstGeom prst="rect">
            <a:avLst/>
          </a:prstGeom>
        </p:spPr>
      </p:pic>
    </p:spTree>
    <p:extLst>
      <p:ext uri="{BB962C8B-B14F-4D97-AF65-F5344CB8AC3E}">
        <p14:creationId xmlns:p14="http://schemas.microsoft.com/office/powerpoint/2010/main" val="2280770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p:txBody>
          <a:bodyPr/>
          <a:lstStyle/>
          <a:p>
            <a:r>
              <a:rPr lang="fr-BE" dirty="0" smtClean="0"/>
              <a:t>La théorie distingue trois manières de réagir au choc de la réalité</a:t>
            </a:r>
          </a:p>
          <a:p>
            <a:pPr lvl="1"/>
            <a:r>
              <a:rPr lang="fr-BE" dirty="0" smtClean="0"/>
              <a:t>Aveugle, dynamique ou réfléchi (</a:t>
            </a:r>
            <a:r>
              <a:rPr lang="fr-BE" dirty="0" err="1"/>
              <a:t>P</a:t>
            </a:r>
            <a:r>
              <a:rPr lang="fr-BE" dirty="0" err="1" smtClean="0"/>
              <a:t>aquay</a:t>
            </a:r>
            <a:r>
              <a:rPr lang="fr-BE" dirty="0" smtClean="0"/>
              <a:t>)</a:t>
            </a:r>
          </a:p>
          <a:p>
            <a:pPr lvl="1"/>
            <a:r>
              <a:rPr lang="fr-BE" dirty="0" smtClean="0"/>
              <a:t>Conformiste, adaptatrice ou émancipatrice </a:t>
            </a:r>
          </a:p>
          <a:p>
            <a:pPr lvl="1"/>
            <a:endParaRPr lang="fr-BE" dirty="0"/>
          </a:p>
        </p:txBody>
      </p:sp>
      <p:sp>
        <p:nvSpPr>
          <p:cNvPr id="3" name="Titre 2"/>
          <p:cNvSpPr>
            <a:spLocks noGrp="1"/>
          </p:cNvSpPr>
          <p:nvPr>
            <p:ph type="title"/>
          </p:nvPr>
        </p:nvSpPr>
        <p:spPr/>
        <p:txBody>
          <a:bodyPr/>
          <a:lstStyle/>
          <a:p>
            <a:r>
              <a:rPr lang="fr-BE" dirty="0" smtClean="0"/>
              <a:t>L’adaptation à la réalité</a:t>
            </a:r>
            <a:endParaRPr lang="fr-BE" dirty="0"/>
          </a:p>
        </p:txBody>
      </p:sp>
      <p:sp>
        <p:nvSpPr>
          <p:cNvPr id="2" name="Espace réservé du pied de page 1"/>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693912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pPr>
              <a:defRPr/>
            </a:pPr>
            <a:r>
              <a:rPr lang="fr-BE" smtClean="0"/>
              <a:t>ISPB 2014 </a:t>
            </a:r>
            <a:endParaRPr lang="fr-BE"/>
          </a:p>
        </p:txBody>
      </p:sp>
      <p:graphicFrame>
        <p:nvGraphicFramePr>
          <p:cNvPr id="3" name="Tableau 2"/>
          <p:cNvGraphicFramePr>
            <a:graphicFrameLocks noGrp="1"/>
          </p:cNvGraphicFramePr>
          <p:nvPr>
            <p:extLst>
              <p:ext uri="{D42A27DB-BD31-4B8C-83A1-F6EECF244321}">
                <p14:modId xmlns:p14="http://schemas.microsoft.com/office/powerpoint/2010/main" val="2462533041"/>
              </p:ext>
            </p:extLst>
          </p:nvPr>
        </p:nvGraphicFramePr>
        <p:xfrm>
          <a:off x="251520" y="116632"/>
          <a:ext cx="8712968" cy="6480720"/>
        </p:xfrm>
        <a:graphic>
          <a:graphicData uri="http://schemas.openxmlformats.org/drawingml/2006/table">
            <a:tbl>
              <a:tblPr firstRow="1" bandRow="1">
                <a:tableStyleId>{5C22544A-7EE6-4342-B048-85BDC9FD1C3A}</a:tableStyleId>
              </a:tblPr>
              <a:tblGrid>
                <a:gridCol w="2178242"/>
                <a:gridCol w="1702324"/>
                <a:gridCol w="1830455"/>
                <a:gridCol w="3001947"/>
              </a:tblGrid>
              <a:tr h="1003050">
                <a:tc>
                  <a:txBody>
                    <a:bodyPr/>
                    <a:lstStyle/>
                    <a:p>
                      <a:r>
                        <a:rPr lang="fr-BE" sz="1200" dirty="0" smtClean="0"/>
                        <a:t>Attitudes stratégies</a:t>
                      </a:r>
                      <a:endParaRPr lang="fr-BE" sz="1200" dirty="0"/>
                    </a:p>
                  </a:txBody>
                  <a:tcPr/>
                </a:tc>
                <a:tc>
                  <a:txBody>
                    <a:bodyPr/>
                    <a:lstStyle/>
                    <a:p>
                      <a:r>
                        <a:rPr lang="fr-BE" sz="1200" dirty="0" err="1" smtClean="0"/>
                        <a:t>Lacey</a:t>
                      </a:r>
                      <a:r>
                        <a:rPr lang="fr-BE" sz="1200" dirty="0" smtClean="0"/>
                        <a:t> (1977)</a:t>
                      </a:r>
                      <a:endParaRPr lang="fr-BE" sz="1200" dirty="0"/>
                    </a:p>
                  </a:txBody>
                  <a:tcPr/>
                </a:tc>
                <a:tc>
                  <a:txBody>
                    <a:bodyPr/>
                    <a:lstStyle/>
                    <a:p>
                      <a:r>
                        <a:rPr lang="fr-BE" sz="1200" dirty="0" smtClean="0"/>
                        <a:t>Nault (1993)</a:t>
                      </a:r>
                      <a:endParaRPr lang="fr-BE" sz="1200" dirty="0"/>
                    </a:p>
                  </a:txBody>
                  <a:tcPr/>
                </a:tc>
                <a:tc>
                  <a:txBody>
                    <a:bodyPr/>
                    <a:lstStyle/>
                    <a:p>
                      <a:r>
                        <a:rPr lang="fr-BE" sz="1200" dirty="0" smtClean="0"/>
                        <a:t>Caractéristiques</a:t>
                      </a:r>
                      <a:r>
                        <a:rPr lang="fr-BE" sz="1200" baseline="0" dirty="0" smtClean="0"/>
                        <a:t> chez l’enseignant débutant</a:t>
                      </a:r>
                      <a:endParaRPr lang="fr-BE" sz="1200" dirty="0"/>
                    </a:p>
                  </a:txBody>
                  <a:tcPr/>
                </a:tc>
              </a:tr>
              <a:tr h="1928758">
                <a:tc>
                  <a:txBody>
                    <a:bodyPr/>
                    <a:lstStyle/>
                    <a:p>
                      <a:r>
                        <a:rPr lang="fr-BE" sz="1200" dirty="0" smtClean="0"/>
                        <a:t>Attitude</a:t>
                      </a:r>
                      <a:r>
                        <a:rPr lang="fr-BE" sz="1200" baseline="0" dirty="0" smtClean="0"/>
                        <a:t> conformiste</a:t>
                      </a:r>
                      <a:endParaRPr lang="fr-BE" sz="1200" dirty="0"/>
                    </a:p>
                  </a:txBody>
                  <a:tcPr/>
                </a:tc>
                <a:tc>
                  <a:txBody>
                    <a:bodyPr/>
                    <a:lstStyle/>
                    <a:p>
                      <a:r>
                        <a:rPr lang="fr-BE" sz="1200" i="1" dirty="0" smtClean="0"/>
                        <a:t>‘</a:t>
                      </a:r>
                      <a:r>
                        <a:rPr lang="fr-BE" sz="1200" i="1" dirty="0" err="1" smtClean="0"/>
                        <a:t>Internalized</a:t>
                      </a:r>
                      <a:r>
                        <a:rPr lang="fr-BE" sz="1200" i="1" dirty="0" smtClean="0"/>
                        <a:t> adaptation’</a:t>
                      </a:r>
                      <a:endParaRPr lang="fr-BE" sz="1200" i="1" dirty="0"/>
                    </a:p>
                  </a:txBody>
                  <a:tcPr/>
                </a:tc>
                <a:tc>
                  <a:txBody>
                    <a:bodyPr/>
                    <a:lstStyle/>
                    <a:p>
                      <a:r>
                        <a:rPr lang="fr-BE" sz="1200" dirty="0" smtClean="0"/>
                        <a:t>Conformisme</a:t>
                      </a:r>
                      <a:r>
                        <a:rPr lang="fr-BE" sz="1200" baseline="0" dirty="0" smtClean="0"/>
                        <a:t> aveugle</a:t>
                      </a:r>
                      <a:endParaRPr lang="fr-BE" sz="1200" dirty="0"/>
                    </a:p>
                  </a:txBody>
                  <a:tcPr/>
                </a:tc>
                <a:tc>
                  <a:txBody>
                    <a:bodyPr/>
                    <a:lstStyle/>
                    <a:p>
                      <a:pPr marL="285750" indent="-285750">
                        <a:buFontTx/>
                        <a:buChar char="-"/>
                      </a:pPr>
                      <a:r>
                        <a:rPr lang="fr-BE" sz="1200" dirty="0" smtClean="0"/>
                        <a:t>Imite, répète</a:t>
                      </a:r>
                      <a:r>
                        <a:rPr lang="fr-BE" sz="1200" baseline="0" dirty="0" smtClean="0"/>
                        <a:t> aveuglément les modèles d’enseignement déjà rencontrés, préfère les solutions toutes faites.</a:t>
                      </a:r>
                    </a:p>
                    <a:p>
                      <a:pPr marL="285750" indent="-285750">
                        <a:buFontTx/>
                        <a:buChar char="-"/>
                      </a:pPr>
                      <a:r>
                        <a:rPr lang="fr-BE" sz="1200" baseline="0" dirty="0" smtClean="0"/>
                        <a:t>Évite la réflexion personnelle</a:t>
                      </a:r>
                    </a:p>
                    <a:p>
                      <a:pPr marL="285750" indent="-285750">
                        <a:buFontTx/>
                        <a:buChar char="-"/>
                      </a:pPr>
                      <a:r>
                        <a:rPr lang="fr-BE" sz="1200" baseline="0" dirty="0" smtClean="0"/>
                        <a:t>Conformisme comportemental induit par une figure d’autorité</a:t>
                      </a:r>
                    </a:p>
                    <a:p>
                      <a:pPr marL="285750" indent="-285750">
                        <a:buFontTx/>
                        <a:buChar char="-"/>
                      </a:pPr>
                      <a:r>
                        <a:rPr lang="fr-BE" sz="1200" baseline="0" dirty="0" smtClean="0"/>
                        <a:t>Engagement sur le plan des valeurs portées par l’établissement </a:t>
                      </a:r>
                      <a:endParaRPr lang="fr-BE" sz="1200" dirty="0"/>
                    </a:p>
                  </a:txBody>
                  <a:tcPr/>
                </a:tc>
              </a:tr>
              <a:tr h="1774456">
                <a:tc>
                  <a:txBody>
                    <a:bodyPr/>
                    <a:lstStyle/>
                    <a:p>
                      <a:r>
                        <a:rPr lang="fr-BE" sz="1200" dirty="0" smtClean="0"/>
                        <a:t>Attitude adaptatrice</a:t>
                      </a:r>
                      <a:endParaRPr lang="fr-BE" sz="1200" dirty="0"/>
                    </a:p>
                  </a:txBody>
                  <a:tcPr/>
                </a:tc>
                <a:tc>
                  <a:txBody>
                    <a:bodyPr/>
                    <a:lstStyle/>
                    <a:p>
                      <a:r>
                        <a:rPr lang="fr-BE" sz="1200" i="1" dirty="0" smtClean="0"/>
                        <a:t>‘Strategic compliance’</a:t>
                      </a:r>
                      <a:endParaRPr lang="fr-BE" sz="1200" i="1" dirty="0"/>
                    </a:p>
                  </a:txBody>
                  <a:tcPr/>
                </a:tc>
                <a:tc>
                  <a:txBody>
                    <a:bodyPr/>
                    <a:lstStyle/>
                    <a:p>
                      <a:r>
                        <a:rPr lang="fr-BE" sz="1200" dirty="0" smtClean="0"/>
                        <a:t>Conformisme</a:t>
                      </a:r>
                      <a:r>
                        <a:rPr lang="fr-BE" sz="1200" baseline="0" dirty="0" smtClean="0"/>
                        <a:t> adaptatif</a:t>
                      </a:r>
                      <a:endParaRPr lang="fr-BE" sz="1200" dirty="0"/>
                    </a:p>
                  </a:txBody>
                  <a:tcPr/>
                </a:tc>
                <a:tc>
                  <a:txBody>
                    <a:bodyPr/>
                    <a:lstStyle/>
                    <a:p>
                      <a:pPr marL="285750" indent="-285750">
                        <a:buFontTx/>
                        <a:buChar char="-"/>
                      </a:pPr>
                      <a:r>
                        <a:rPr lang="fr-BE" sz="1200" dirty="0" smtClean="0"/>
                        <a:t>Se plie aux contraintes</a:t>
                      </a:r>
                      <a:r>
                        <a:rPr lang="fr-BE" sz="1200" baseline="0" dirty="0" smtClean="0"/>
                        <a:t> de  la situation</a:t>
                      </a:r>
                    </a:p>
                    <a:p>
                      <a:pPr marL="285750" indent="-285750">
                        <a:buFontTx/>
                        <a:buChar char="-"/>
                      </a:pPr>
                      <a:r>
                        <a:rPr lang="fr-BE" sz="1200" baseline="0" dirty="0" smtClean="0"/>
                        <a:t>Ne partage pas les valeurs inhérentes à la situation</a:t>
                      </a:r>
                    </a:p>
                    <a:p>
                      <a:pPr marL="285750" indent="-285750">
                        <a:buFontTx/>
                        <a:buChar char="-"/>
                      </a:pPr>
                      <a:r>
                        <a:rPr lang="fr-BE" sz="1200" baseline="0" dirty="0" smtClean="0"/>
                        <a:t>Réfléchit et cherche des solutions tout en se pliant aux us et coutumes de l’école</a:t>
                      </a:r>
                      <a:endParaRPr lang="fr-BE" sz="1200" dirty="0"/>
                    </a:p>
                  </a:txBody>
                  <a:tcPr/>
                </a:tc>
              </a:tr>
              <a:tr h="1774456">
                <a:tc>
                  <a:txBody>
                    <a:bodyPr/>
                    <a:lstStyle/>
                    <a:p>
                      <a:r>
                        <a:rPr lang="fr-BE" sz="1200" dirty="0" smtClean="0"/>
                        <a:t>Attitude émancipatrice</a:t>
                      </a:r>
                      <a:endParaRPr lang="fr-BE" sz="1200" dirty="0"/>
                    </a:p>
                  </a:txBody>
                  <a:tcPr/>
                </a:tc>
                <a:tc>
                  <a:txBody>
                    <a:bodyPr/>
                    <a:lstStyle/>
                    <a:p>
                      <a:r>
                        <a:rPr lang="fr-BE" sz="1200" i="1" dirty="0" smtClean="0"/>
                        <a:t>‘Strategic </a:t>
                      </a:r>
                      <a:r>
                        <a:rPr lang="fr-BE" sz="1200" i="1" dirty="0" err="1" smtClean="0"/>
                        <a:t>redefinition</a:t>
                      </a:r>
                      <a:r>
                        <a:rPr lang="fr-BE" sz="1200" i="1" dirty="0" smtClean="0"/>
                        <a:t>’</a:t>
                      </a:r>
                      <a:endParaRPr lang="fr-BE" sz="1200" i="1" dirty="0"/>
                    </a:p>
                  </a:txBody>
                  <a:tcPr/>
                </a:tc>
                <a:tc>
                  <a:txBody>
                    <a:bodyPr/>
                    <a:lstStyle/>
                    <a:p>
                      <a:r>
                        <a:rPr lang="fr-BE" sz="1200" dirty="0" smtClean="0"/>
                        <a:t>Conformisme dynamique</a:t>
                      </a:r>
                      <a:endParaRPr lang="fr-BE" sz="1200" dirty="0"/>
                    </a:p>
                  </a:txBody>
                  <a:tcPr/>
                </a:tc>
                <a:tc>
                  <a:txBody>
                    <a:bodyPr/>
                    <a:lstStyle/>
                    <a:p>
                      <a:pPr marL="285750" indent="-285750">
                        <a:buFontTx/>
                        <a:buChar char="-"/>
                      </a:pPr>
                      <a:r>
                        <a:rPr lang="fr-BE" sz="1200" dirty="0" smtClean="0"/>
                        <a:t>Trouve des solutions originales et tente de les faire accepter</a:t>
                      </a:r>
                    </a:p>
                    <a:p>
                      <a:pPr marL="285750" indent="-285750">
                        <a:buFontTx/>
                        <a:buChar char="-"/>
                      </a:pPr>
                      <a:r>
                        <a:rPr lang="fr-BE" sz="1200" dirty="0" smtClean="0"/>
                        <a:t>Parvient à faire changer</a:t>
                      </a:r>
                      <a:r>
                        <a:rPr lang="fr-BE" sz="1200" baseline="0" dirty="0" smtClean="0"/>
                        <a:t> la situation grâce à son dynamisme et à sa personnalité</a:t>
                      </a:r>
                    </a:p>
                    <a:p>
                      <a:pPr marL="285750" indent="-285750">
                        <a:buFontTx/>
                        <a:buChar char="-"/>
                      </a:pPr>
                      <a:r>
                        <a:rPr lang="fr-BE" sz="1200" baseline="0" dirty="0" smtClean="0"/>
                        <a:t>Ne détient pas pour autant du pouvoir au niveau de l’institution</a:t>
                      </a:r>
                    </a:p>
                    <a:p>
                      <a:pPr marL="285750" indent="-285750">
                        <a:buFontTx/>
                        <a:buChar char="-"/>
                      </a:pPr>
                      <a:r>
                        <a:rPr lang="fr-BE" sz="1200" baseline="0" dirty="0" smtClean="0"/>
                        <a:t>Élargit ainsi son répertoire de comportements acceptables</a:t>
                      </a:r>
                      <a:endParaRPr lang="fr-BE" sz="1200" dirty="0"/>
                    </a:p>
                  </a:txBody>
                  <a:tcPr/>
                </a:tc>
              </a:tr>
            </a:tbl>
          </a:graphicData>
        </a:graphic>
      </p:graphicFrame>
    </p:spTree>
    <p:extLst>
      <p:ext uri="{BB962C8B-B14F-4D97-AF65-F5344CB8AC3E}">
        <p14:creationId xmlns:p14="http://schemas.microsoft.com/office/powerpoint/2010/main" val="2188550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marL="109537" indent="0" eaLnBrk="1" fontAlgn="t" hangingPunct="1">
              <a:buNone/>
            </a:pPr>
            <a:endParaRPr lang="fr-BE" sz="2400" dirty="0" smtClean="0"/>
          </a:p>
          <a:p>
            <a:pPr marL="109537" indent="0" eaLnBrk="1" fontAlgn="t" hangingPunct="1">
              <a:buNone/>
            </a:pPr>
            <a:r>
              <a:rPr lang="fr-BE" sz="1800" i="1" dirty="0" smtClean="0"/>
              <a:t>Voici quelques sources de difficultés professionnelles, classez-les par ordre d’importance. Vous pouvez en ajouter d’autres. </a:t>
            </a:r>
            <a:endParaRPr lang="fr-BE" sz="1800" i="1" dirty="0"/>
          </a:p>
          <a:p>
            <a:pPr marL="109537" indent="0" eaLnBrk="1" fontAlgn="t" hangingPunct="1">
              <a:buNone/>
            </a:pPr>
            <a:endParaRPr lang="fr-BE" sz="2400" dirty="0" smtClean="0"/>
          </a:p>
          <a:p>
            <a:pPr marL="109537" indent="0" eaLnBrk="1" fontAlgn="t" hangingPunct="1">
              <a:buNone/>
            </a:pPr>
            <a:r>
              <a:rPr lang="fr-BE" sz="2400" dirty="0" smtClean="0"/>
              <a:t>Entrer </a:t>
            </a:r>
            <a:r>
              <a:rPr lang="fr-BE" sz="2400" dirty="0"/>
              <a:t>en relation avec les </a:t>
            </a:r>
            <a:r>
              <a:rPr lang="fr-BE" sz="2400" dirty="0" smtClean="0"/>
              <a:t>collègues; motiver </a:t>
            </a:r>
            <a:r>
              <a:rPr lang="fr-BE" sz="2400" dirty="0"/>
              <a:t>les </a:t>
            </a:r>
            <a:r>
              <a:rPr lang="fr-BE" sz="2400" dirty="0" smtClean="0"/>
              <a:t>élèves; traiter </a:t>
            </a:r>
            <a:r>
              <a:rPr lang="fr-BE" sz="2400" dirty="0"/>
              <a:t>les problèmes individuels des élèves; </a:t>
            </a:r>
            <a:r>
              <a:rPr lang="fr-BE" sz="2400" dirty="0" smtClean="0"/>
              <a:t>déterminer </a:t>
            </a:r>
            <a:r>
              <a:rPr lang="fr-BE" sz="2400" dirty="0"/>
              <a:t>et évaluer le travail des </a:t>
            </a:r>
            <a:r>
              <a:rPr lang="fr-BE" sz="2400" dirty="0" smtClean="0"/>
              <a:t>élèves; entrer </a:t>
            </a:r>
            <a:r>
              <a:rPr lang="fr-BE" sz="2400" dirty="0"/>
              <a:t>en contact avec les </a:t>
            </a:r>
            <a:r>
              <a:rPr lang="fr-BE" sz="2400" dirty="0" smtClean="0"/>
              <a:t>parents; organiser </a:t>
            </a:r>
            <a:r>
              <a:rPr lang="fr-BE" sz="2400" dirty="0"/>
              <a:t>le travail de la </a:t>
            </a:r>
            <a:r>
              <a:rPr lang="fr-BE" sz="2400" dirty="0" smtClean="0"/>
              <a:t>classe;</a:t>
            </a:r>
            <a:r>
              <a:rPr lang="fr-BE" sz="2400" dirty="0"/>
              <a:t> </a:t>
            </a:r>
            <a:r>
              <a:rPr lang="fr-BE" sz="2400" dirty="0" smtClean="0"/>
              <a:t>installer </a:t>
            </a:r>
            <a:r>
              <a:rPr lang="fr-BE" sz="2400" dirty="0"/>
              <a:t>et maintenir la discipline;</a:t>
            </a:r>
            <a:r>
              <a:rPr lang="fr-BE" sz="2400" dirty="0" smtClean="0"/>
              <a:t> faire </a:t>
            </a:r>
            <a:r>
              <a:rPr lang="fr-BE" sz="2400" dirty="0"/>
              <a:t>face au manque de </a:t>
            </a:r>
            <a:r>
              <a:rPr lang="fr-BE" sz="2400" dirty="0" smtClean="0"/>
              <a:t>matériel; supporter </a:t>
            </a:r>
            <a:r>
              <a:rPr lang="fr-BE" sz="2400" dirty="0"/>
              <a:t>la lourdeur du travail liée au manque de </a:t>
            </a:r>
            <a:r>
              <a:rPr lang="fr-BE" sz="2400" dirty="0" smtClean="0"/>
              <a:t>temps; </a:t>
            </a:r>
            <a:r>
              <a:rPr lang="fr-BE" sz="2400" dirty="0"/>
              <a:t>tenir compte des différences individuelles</a:t>
            </a:r>
            <a:r>
              <a:rPr lang="fr-BE" sz="2400" dirty="0" smtClean="0"/>
              <a:t>; </a:t>
            </a:r>
            <a:r>
              <a:rPr lang="fr-BE" dirty="0" smtClean="0"/>
              <a:t>… .</a:t>
            </a:r>
            <a:endParaRPr lang="fr-BE" dirty="0"/>
          </a:p>
          <a:p>
            <a:endParaRPr lang="fr-BE" dirty="0"/>
          </a:p>
        </p:txBody>
      </p:sp>
      <p:sp>
        <p:nvSpPr>
          <p:cNvPr id="3" name="Titre 2"/>
          <p:cNvSpPr>
            <a:spLocks noGrp="1"/>
          </p:cNvSpPr>
          <p:nvPr>
            <p:ph type="title"/>
          </p:nvPr>
        </p:nvSpPr>
        <p:spPr/>
        <p:txBody>
          <a:bodyPr/>
          <a:lstStyle/>
          <a:p>
            <a:r>
              <a:rPr lang="fr-BE" dirty="0" smtClean="0"/>
              <a:t> difficultés professionnelles</a:t>
            </a:r>
            <a:endParaRPr lang="fr-BE"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1547434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pPr>
              <a:defRPr/>
            </a:pPr>
            <a:r>
              <a:rPr lang="fr-BE" smtClean="0"/>
              <a:t>ISPB 2014 </a:t>
            </a:r>
            <a:endParaRPr lang="fr-BE"/>
          </a:p>
        </p:txBody>
      </p:sp>
      <p:graphicFrame>
        <p:nvGraphicFramePr>
          <p:cNvPr id="4" name="Tableau 3"/>
          <p:cNvGraphicFramePr>
            <a:graphicFrameLocks noGrp="1"/>
          </p:cNvGraphicFramePr>
          <p:nvPr>
            <p:extLst>
              <p:ext uri="{D42A27DB-BD31-4B8C-83A1-F6EECF244321}">
                <p14:modId xmlns:p14="http://schemas.microsoft.com/office/powerpoint/2010/main" val="284872283"/>
              </p:ext>
            </p:extLst>
          </p:nvPr>
        </p:nvGraphicFramePr>
        <p:xfrm>
          <a:off x="395535" y="116632"/>
          <a:ext cx="8568951" cy="6644640"/>
        </p:xfrm>
        <a:graphic>
          <a:graphicData uri="http://schemas.openxmlformats.org/drawingml/2006/table">
            <a:tbl>
              <a:tblPr firstRow="1" bandRow="1">
                <a:tableStyleId>{5C22544A-7EE6-4342-B048-85BDC9FD1C3A}</a:tableStyleId>
              </a:tblPr>
              <a:tblGrid>
                <a:gridCol w="2904730"/>
                <a:gridCol w="1524983"/>
                <a:gridCol w="1307128"/>
                <a:gridCol w="1416371"/>
                <a:gridCol w="1415739"/>
              </a:tblGrid>
              <a:tr h="766984">
                <a:tc>
                  <a:txBody>
                    <a:bodyPr/>
                    <a:lstStyle/>
                    <a:p>
                      <a:endParaRPr lang="fr-BE" sz="1600" dirty="0"/>
                    </a:p>
                  </a:txBody>
                  <a:tcPr/>
                </a:tc>
                <a:tc>
                  <a:txBody>
                    <a:bodyPr/>
                    <a:lstStyle/>
                    <a:p>
                      <a:pPr algn="ctr"/>
                      <a:r>
                        <a:rPr lang="fr-BE" sz="1600" dirty="0" smtClean="0"/>
                        <a:t>Pratique pédagogique</a:t>
                      </a:r>
                      <a:r>
                        <a:rPr lang="fr-BE" sz="1600" baseline="0" dirty="0" smtClean="0"/>
                        <a:t> </a:t>
                      </a:r>
                      <a:endParaRPr lang="fr-BE" sz="1600" dirty="0"/>
                    </a:p>
                  </a:txBody>
                  <a:tcPr/>
                </a:tc>
                <a:tc>
                  <a:txBody>
                    <a:bodyPr/>
                    <a:lstStyle/>
                    <a:p>
                      <a:pPr algn="ctr"/>
                      <a:r>
                        <a:rPr lang="fr-BE" sz="1600" dirty="0" smtClean="0"/>
                        <a:t>Relations parents</a:t>
                      </a:r>
                      <a:endParaRPr lang="fr-BE" sz="1600" dirty="0"/>
                    </a:p>
                  </a:txBody>
                  <a:tcPr/>
                </a:tc>
                <a:tc>
                  <a:txBody>
                    <a:bodyPr/>
                    <a:lstStyle/>
                    <a:p>
                      <a:pPr algn="ctr"/>
                      <a:r>
                        <a:rPr lang="fr-BE" sz="1600" dirty="0" smtClean="0"/>
                        <a:t>Manque</a:t>
                      </a:r>
                      <a:r>
                        <a:rPr lang="fr-BE" sz="1600" baseline="0" dirty="0" smtClean="0"/>
                        <a:t> de ressources et de temps </a:t>
                      </a:r>
                      <a:endParaRPr lang="fr-BE" sz="1600" dirty="0"/>
                    </a:p>
                  </a:txBody>
                  <a:tcPr/>
                </a:tc>
                <a:tc>
                  <a:txBody>
                    <a:bodyPr/>
                    <a:lstStyle/>
                    <a:p>
                      <a:pPr algn="ctr"/>
                      <a:r>
                        <a:rPr lang="fr-BE" sz="1600" dirty="0" smtClean="0"/>
                        <a:t>Relations</a:t>
                      </a:r>
                      <a:r>
                        <a:rPr lang="fr-BE" sz="1600" baseline="0" dirty="0" smtClean="0"/>
                        <a:t> avec les collègues </a:t>
                      </a:r>
                      <a:endParaRPr lang="fr-BE" sz="1600" dirty="0"/>
                    </a:p>
                  </a:txBody>
                  <a:tcPr/>
                </a:tc>
              </a:tr>
              <a:tr h="539730">
                <a:tc>
                  <a:txBody>
                    <a:bodyPr/>
                    <a:lstStyle/>
                    <a:p>
                      <a:r>
                        <a:rPr lang="fr-BE" sz="1600" dirty="0" smtClean="0"/>
                        <a:t>1. Installer et maintenir la discipline</a:t>
                      </a:r>
                      <a:r>
                        <a:rPr lang="fr-BE" sz="1600" baseline="0" dirty="0" smtClean="0"/>
                        <a:t> </a:t>
                      </a:r>
                      <a:endParaRPr lang="fr-BE" sz="1600" dirty="0"/>
                    </a:p>
                  </a:txBody>
                  <a:tcPr/>
                </a:tc>
                <a:tc>
                  <a:txBody>
                    <a:bodyPr/>
                    <a:lstStyle/>
                    <a:p>
                      <a:pPr algn="ctr"/>
                      <a:r>
                        <a:rPr lang="fr-BE" dirty="0" smtClean="0"/>
                        <a:t>X</a:t>
                      </a:r>
                      <a:endParaRPr lang="fr-BE" dirty="0"/>
                    </a:p>
                  </a:txBody>
                  <a:tcPr/>
                </a:tc>
                <a:tc>
                  <a:txBody>
                    <a:bodyPr/>
                    <a:lstStyle/>
                    <a:p>
                      <a:pPr algn="ctr"/>
                      <a:endParaRPr lang="fr-BE"/>
                    </a:p>
                  </a:txBody>
                  <a:tcPr/>
                </a:tc>
                <a:tc>
                  <a:txBody>
                    <a:bodyPr/>
                    <a:lstStyle/>
                    <a:p>
                      <a:pPr algn="ctr"/>
                      <a:endParaRPr lang="fr-BE"/>
                    </a:p>
                  </a:txBody>
                  <a:tcPr/>
                </a:tc>
                <a:tc>
                  <a:txBody>
                    <a:bodyPr/>
                    <a:lstStyle/>
                    <a:p>
                      <a:pPr algn="ctr"/>
                      <a:endParaRPr lang="fr-BE"/>
                    </a:p>
                  </a:txBody>
                  <a:tcPr/>
                </a:tc>
              </a:tr>
              <a:tr h="340882">
                <a:tc>
                  <a:txBody>
                    <a:bodyPr/>
                    <a:lstStyle/>
                    <a:p>
                      <a:r>
                        <a:rPr lang="fr-BE" sz="1600" dirty="0" smtClean="0"/>
                        <a:t>2.</a:t>
                      </a:r>
                      <a:r>
                        <a:rPr lang="fr-BE" sz="1600" baseline="0" dirty="0" smtClean="0"/>
                        <a:t> Motiver les élèves</a:t>
                      </a:r>
                      <a:endParaRPr lang="fr-BE" sz="1600" dirty="0"/>
                    </a:p>
                  </a:txBody>
                  <a:tcPr/>
                </a:tc>
                <a:tc>
                  <a:txBody>
                    <a:bodyPr/>
                    <a:lstStyle/>
                    <a:p>
                      <a:pPr algn="ctr"/>
                      <a:r>
                        <a:rPr lang="fr-BE" dirty="0" smtClean="0"/>
                        <a:t>X</a:t>
                      </a:r>
                      <a:endParaRPr lang="fr-BE" dirty="0"/>
                    </a:p>
                  </a:txBody>
                  <a:tcPr/>
                </a:tc>
                <a:tc>
                  <a:txBody>
                    <a:bodyPr/>
                    <a:lstStyle/>
                    <a:p>
                      <a:pPr algn="ctr"/>
                      <a:endParaRPr lang="fr-BE"/>
                    </a:p>
                  </a:txBody>
                  <a:tcPr/>
                </a:tc>
                <a:tc>
                  <a:txBody>
                    <a:bodyPr/>
                    <a:lstStyle/>
                    <a:p>
                      <a:pPr algn="ctr"/>
                      <a:endParaRPr lang="fr-BE"/>
                    </a:p>
                  </a:txBody>
                  <a:tcPr/>
                </a:tc>
                <a:tc>
                  <a:txBody>
                    <a:bodyPr/>
                    <a:lstStyle/>
                    <a:p>
                      <a:pPr algn="ctr"/>
                      <a:endParaRPr lang="fr-BE" dirty="0"/>
                    </a:p>
                  </a:txBody>
                  <a:tcPr/>
                </a:tc>
              </a:tr>
              <a:tr h="539730">
                <a:tc>
                  <a:txBody>
                    <a:bodyPr/>
                    <a:lstStyle/>
                    <a:p>
                      <a:r>
                        <a:rPr lang="fr-BE" sz="1600" dirty="0" smtClean="0"/>
                        <a:t>3. Tenir compte des différences individuelles</a:t>
                      </a:r>
                      <a:endParaRPr lang="fr-BE" sz="1600" dirty="0"/>
                    </a:p>
                  </a:txBody>
                  <a:tcPr/>
                </a:tc>
                <a:tc>
                  <a:txBody>
                    <a:bodyPr/>
                    <a:lstStyle/>
                    <a:p>
                      <a:pPr algn="ctr"/>
                      <a:r>
                        <a:rPr lang="fr-BE" dirty="0" smtClean="0"/>
                        <a:t>X</a:t>
                      </a:r>
                      <a:endParaRPr lang="fr-BE" dirty="0"/>
                    </a:p>
                  </a:txBody>
                  <a:tcPr/>
                </a:tc>
                <a:tc>
                  <a:txBody>
                    <a:bodyPr/>
                    <a:lstStyle/>
                    <a:p>
                      <a:pPr algn="ctr"/>
                      <a:endParaRPr lang="fr-BE"/>
                    </a:p>
                  </a:txBody>
                  <a:tcPr/>
                </a:tc>
                <a:tc>
                  <a:txBody>
                    <a:bodyPr/>
                    <a:lstStyle/>
                    <a:p>
                      <a:pPr algn="ctr"/>
                      <a:endParaRPr lang="fr-BE"/>
                    </a:p>
                  </a:txBody>
                  <a:tcPr/>
                </a:tc>
                <a:tc>
                  <a:txBody>
                    <a:bodyPr/>
                    <a:lstStyle/>
                    <a:p>
                      <a:pPr algn="ctr"/>
                      <a:endParaRPr lang="fr-BE" dirty="0"/>
                    </a:p>
                  </a:txBody>
                  <a:tcPr/>
                </a:tc>
              </a:tr>
              <a:tr h="539730">
                <a:tc>
                  <a:txBody>
                    <a:bodyPr/>
                    <a:lstStyle/>
                    <a:p>
                      <a:r>
                        <a:rPr lang="fr-BE" sz="1600" dirty="0" smtClean="0"/>
                        <a:t>4. Déterminer</a:t>
                      </a:r>
                      <a:r>
                        <a:rPr lang="fr-BE" sz="1600" baseline="0" dirty="0" smtClean="0"/>
                        <a:t> et évaluer le travail des élèves</a:t>
                      </a:r>
                      <a:endParaRPr lang="fr-BE" sz="1600" dirty="0"/>
                    </a:p>
                  </a:txBody>
                  <a:tcPr/>
                </a:tc>
                <a:tc>
                  <a:txBody>
                    <a:bodyPr/>
                    <a:lstStyle/>
                    <a:p>
                      <a:pPr algn="ctr"/>
                      <a:r>
                        <a:rPr lang="fr-BE" dirty="0" smtClean="0"/>
                        <a:t>X</a:t>
                      </a:r>
                      <a:endParaRPr lang="fr-BE" dirty="0"/>
                    </a:p>
                  </a:txBody>
                  <a:tcPr/>
                </a:tc>
                <a:tc>
                  <a:txBody>
                    <a:bodyPr/>
                    <a:lstStyle/>
                    <a:p>
                      <a:pPr algn="ctr"/>
                      <a:endParaRPr lang="fr-BE" dirty="0"/>
                    </a:p>
                  </a:txBody>
                  <a:tcPr/>
                </a:tc>
                <a:tc>
                  <a:txBody>
                    <a:bodyPr/>
                    <a:lstStyle/>
                    <a:p>
                      <a:pPr algn="ctr"/>
                      <a:endParaRPr lang="fr-BE"/>
                    </a:p>
                  </a:txBody>
                  <a:tcPr/>
                </a:tc>
                <a:tc>
                  <a:txBody>
                    <a:bodyPr/>
                    <a:lstStyle/>
                    <a:p>
                      <a:pPr algn="ctr"/>
                      <a:endParaRPr lang="fr-BE" dirty="0"/>
                    </a:p>
                  </a:txBody>
                  <a:tcPr/>
                </a:tc>
              </a:tr>
              <a:tr h="539730">
                <a:tc>
                  <a:txBody>
                    <a:bodyPr/>
                    <a:lstStyle/>
                    <a:p>
                      <a:r>
                        <a:rPr lang="fr-BE" sz="1600" dirty="0" smtClean="0"/>
                        <a:t>5.</a:t>
                      </a:r>
                      <a:r>
                        <a:rPr lang="fr-BE" sz="1600" baseline="0" dirty="0" smtClean="0"/>
                        <a:t> Entrer en contact avec les parents</a:t>
                      </a:r>
                      <a:endParaRPr lang="fr-BE" sz="1600" dirty="0"/>
                    </a:p>
                  </a:txBody>
                  <a:tcPr/>
                </a:tc>
                <a:tc>
                  <a:txBody>
                    <a:bodyPr/>
                    <a:lstStyle/>
                    <a:p>
                      <a:pPr algn="ctr"/>
                      <a:endParaRPr lang="fr-BE" dirty="0"/>
                    </a:p>
                  </a:txBody>
                  <a:tcPr/>
                </a:tc>
                <a:tc>
                  <a:txBody>
                    <a:bodyPr/>
                    <a:lstStyle/>
                    <a:p>
                      <a:pPr algn="ctr"/>
                      <a:r>
                        <a:rPr lang="fr-BE" dirty="0" smtClean="0"/>
                        <a:t>X</a:t>
                      </a:r>
                      <a:endParaRPr lang="fr-BE" dirty="0"/>
                    </a:p>
                  </a:txBody>
                  <a:tcPr/>
                </a:tc>
                <a:tc>
                  <a:txBody>
                    <a:bodyPr/>
                    <a:lstStyle/>
                    <a:p>
                      <a:pPr algn="ctr"/>
                      <a:endParaRPr lang="fr-BE" dirty="0"/>
                    </a:p>
                  </a:txBody>
                  <a:tcPr/>
                </a:tc>
                <a:tc>
                  <a:txBody>
                    <a:bodyPr/>
                    <a:lstStyle/>
                    <a:p>
                      <a:pPr algn="ctr"/>
                      <a:endParaRPr lang="fr-BE"/>
                    </a:p>
                  </a:txBody>
                  <a:tcPr/>
                </a:tc>
              </a:tr>
              <a:tr h="539730">
                <a:tc>
                  <a:txBody>
                    <a:bodyPr/>
                    <a:lstStyle/>
                    <a:p>
                      <a:r>
                        <a:rPr lang="fr-BE" sz="1600" dirty="0" smtClean="0"/>
                        <a:t>6. Organiser</a:t>
                      </a:r>
                      <a:r>
                        <a:rPr lang="fr-BE" sz="1600" baseline="0" dirty="0" smtClean="0"/>
                        <a:t> le travail de la classe</a:t>
                      </a:r>
                      <a:endParaRPr lang="fr-BE" sz="1600" dirty="0"/>
                    </a:p>
                  </a:txBody>
                  <a:tcPr/>
                </a:tc>
                <a:tc>
                  <a:txBody>
                    <a:bodyPr/>
                    <a:lstStyle/>
                    <a:p>
                      <a:pPr algn="ctr"/>
                      <a:r>
                        <a:rPr lang="fr-BE" dirty="0" smtClean="0"/>
                        <a:t>X</a:t>
                      </a:r>
                      <a:endParaRPr lang="fr-BE" dirty="0"/>
                    </a:p>
                  </a:txBody>
                  <a:tcPr/>
                </a:tc>
                <a:tc>
                  <a:txBody>
                    <a:bodyPr/>
                    <a:lstStyle/>
                    <a:p>
                      <a:pPr algn="ctr"/>
                      <a:endParaRPr lang="fr-BE" dirty="0"/>
                    </a:p>
                  </a:txBody>
                  <a:tcPr/>
                </a:tc>
                <a:tc>
                  <a:txBody>
                    <a:bodyPr/>
                    <a:lstStyle/>
                    <a:p>
                      <a:pPr algn="ctr"/>
                      <a:endParaRPr lang="fr-BE"/>
                    </a:p>
                  </a:txBody>
                  <a:tcPr/>
                </a:tc>
                <a:tc>
                  <a:txBody>
                    <a:bodyPr/>
                    <a:lstStyle/>
                    <a:p>
                      <a:pPr algn="ctr"/>
                      <a:endParaRPr lang="fr-BE"/>
                    </a:p>
                  </a:txBody>
                  <a:tcPr/>
                </a:tc>
              </a:tr>
              <a:tr h="539730">
                <a:tc>
                  <a:txBody>
                    <a:bodyPr/>
                    <a:lstStyle/>
                    <a:p>
                      <a:r>
                        <a:rPr lang="fr-BE" sz="1600" dirty="0" smtClean="0"/>
                        <a:t>7. Faire face au manque de matériel</a:t>
                      </a:r>
                      <a:endParaRPr lang="fr-BE" sz="1600" dirty="0"/>
                    </a:p>
                  </a:txBody>
                  <a:tcPr/>
                </a:tc>
                <a:tc>
                  <a:txBody>
                    <a:bodyPr/>
                    <a:lstStyle/>
                    <a:p>
                      <a:pPr algn="ctr"/>
                      <a:endParaRPr lang="fr-BE" dirty="0"/>
                    </a:p>
                  </a:txBody>
                  <a:tcPr/>
                </a:tc>
                <a:tc>
                  <a:txBody>
                    <a:bodyPr/>
                    <a:lstStyle/>
                    <a:p>
                      <a:pPr algn="ctr"/>
                      <a:endParaRPr lang="fr-BE" dirty="0"/>
                    </a:p>
                  </a:txBody>
                  <a:tcPr/>
                </a:tc>
                <a:tc>
                  <a:txBody>
                    <a:bodyPr/>
                    <a:lstStyle/>
                    <a:p>
                      <a:pPr algn="ctr"/>
                      <a:r>
                        <a:rPr lang="fr-BE" dirty="0" smtClean="0"/>
                        <a:t>X</a:t>
                      </a:r>
                      <a:endParaRPr lang="fr-BE" dirty="0"/>
                    </a:p>
                  </a:txBody>
                  <a:tcPr/>
                </a:tc>
                <a:tc>
                  <a:txBody>
                    <a:bodyPr/>
                    <a:lstStyle/>
                    <a:p>
                      <a:pPr algn="ctr"/>
                      <a:endParaRPr lang="fr-BE" dirty="0"/>
                    </a:p>
                  </a:txBody>
                  <a:tcPr/>
                </a:tc>
              </a:tr>
              <a:tr h="539730">
                <a:tc>
                  <a:txBody>
                    <a:bodyPr/>
                    <a:lstStyle/>
                    <a:p>
                      <a:r>
                        <a:rPr lang="fr-BE" sz="1600" dirty="0" smtClean="0"/>
                        <a:t>8. Traiter</a:t>
                      </a:r>
                      <a:r>
                        <a:rPr lang="fr-BE" sz="1600" baseline="0" dirty="0" smtClean="0"/>
                        <a:t> les problèmes individuels des élèves</a:t>
                      </a:r>
                      <a:endParaRPr lang="fr-BE" sz="1600" dirty="0"/>
                    </a:p>
                  </a:txBody>
                  <a:tcPr/>
                </a:tc>
                <a:tc>
                  <a:txBody>
                    <a:bodyPr/>
                    <a:lstStyle/>
                    <a:p>
                      <a:pPr algn="ctr"/>
                      <a:r>
                        <a:rPr lang="fr-BE" dirty="0" smtClean="0"/>
                        <a:t>X</a:t>
                      </a:r>
                      <a:endParaRPr lang="fr-BE" dirty="0"/>
                    </a:p>
                  </a:txBody>
                  <a:tcPr/>
                </a:tc>
                <a:tc>
                  <a:txBody>
                    <a:bodyPr/>
                    <a:lstStyle/>
                    <a:p>
                      <a:pPr algn="ctr"/>
                      <a:endParaRPr lang="fr-BE" dirty="0"/>
                    </a:p>
                  </a:txBody>
                  <a:tcPr/>
                </a:tc>
                <a:tc>
                  <a:txBody>
                    <a:bodyPr/>
                    <a:lstStyle/>
                    <a:p>
                      <a:pPr algn="ctr"/>
                      <a:endParaRPr lang="fr-BE" dirty="0"/>
                    </a:p>
                  </a:txBody>
                  <a:tcPr/>
                </a:tc>
                <a:tc>
                  <a:txBody>
                    <a:bodyPr/>
                    <a:lstStyle/>
                    <a:p>
                      <a:pPr algn="ctr"/>
                      <a:endParaRPr lang="fr-BE"/>
                    </a:p>
                  </a:txBody>
                  <a:tcPr/>
                </a:tc>
              </a:tr>
              <a:tr h="766984">
                <a:tc>
                  <a:txBody>
                    <a:bodyPr/>
                    <a:lstStyle/>
                    <a:p>
                      <a:r>
                        <a:rPr lang="fr-BE" sz="1600" dirty="0" smtClean="0"/>
                        <a:t>9. Supporter la lourdeur du travail liée au manque de</a:t>
                      </a:r>
                      <a:r>
                        <a:rPr lang="fr-BE" sz="1600" baseline="0" dirty="0" smtClean="0"/>
                        <a:t> temps</a:t>
                      </a:r>
                      <a:endParaRPr lang="fr-BE" sz="1600" dirty="0"/>
                    </a:p>
                  </a:txBody>
                  <a:tcPr/>
                </a:tc>
                <a:tc>
                  <a:txBody>
                    <a:bodyPr/>
                    <a:lstStyle/>
                    <a:p>
                      <a:pPr algn="ctr"/>
                      <a:endParaRPr lang="fr-BE" dirty="0"/>
                    </a:p>
                  </a:txBody>
                  <a:tcPr/>
                </a:tc>
                <a:tc>
                  <a:txBody>
                    <a:bodyPr/>
                    <a:lstStyle/>
                    <a:p>
                      <a:pPr algn="ctr"/>
                      <a:endParaRPr lang="fr-BE" dirty="0"/>
                    </a:p>
                  </a:txBody>
                  <a:tcPr/>
                </a:tc>
                <a:tc>
                  <a:txBody>
                    <a:bodyPr/>
                    <a:lstStyle/>
                    <a:p>
                      <a:pPr algn="ctr"/>
                      <a:r>
                        <a:rPr lang="fr-BE" dirty="0" smtClean="0"/>
                        <a:t>X</a:t>
                      </a:r>
                      <a:endParaRPr lang="fr-BE" dirty="0"/>
                    </a:p>
                  </a:txBody>
                  <a:tcPr/>
                </a:tc>
                <a:tc>
                  <a:txBody>
                    <a:bodyPr/>
                    <a:lstStyle/>
                    <a:p>
                      <a:pPr algn="ctr"/>
                      <a:endParaRPr lang="fr-BE" dirty="0"/>
                    </a:p>
                  </a:txBody>
                  <a:tcPr/>
                </a:tc>
              </a:tr>
              <a:tr h="539730">
                <a:tc>
                  <a:txBody>
                    <a:bodyPr/>
                    <a:lstStyle/>
                    <a:p>
                      <a:r>
                        <a:rPr lang="fr-BE" sz="1600" dirty="0" smtClean="0"/>
                        <a:t>10.</a:t>
                      </a:r>
                      <a:r>
                        <a:rPr lang="fr-BE" sz="1600" baseline="0" dirty="0" smtClean="0"/>
                        <a:t> Entrer en relation avec les collègues</a:t>
                      </a:r>
                      <a:endParaRPr lang="fr-BE" sz="1600" dirty="0"/>
                    </a:p>
                  </a:txBody>
                  <a:tcPr/>
                </a:tc>
                <a:tc>
                  <a:txBody>
                    <a:bodyPr/>
                    <a:lstStyle/>
                    <a:p>
                      <a:pPr algn="ctr"/>
                      <a:endParaRPr lang="fr-BE"/>
                    </a:p>
                  </a:txBody>
                  <a:tcPr/>
                </a:tc>
                <a:tc>
                  <a:txBody>
                    <a:bodyPr/>
                    <a:lstStyle/>
                    <a:p>
                      <a:pPr algn="ctr"/>
                      <a:endParaRPr lang="fr-BE"/>
                    </a:p>
                  </a:txBody>
                  <a:tcPr/>
                </a:tc>
                <a:tc>
                  <a:txBody>
                    <a:bodyPr/>
                    <a:lstStyle/>
                    <a:p>
                      <a:pPr algn="ctr"/>
                      <a:endParaRPr lang="fr-BE" dirty="0"/>
                    </a:p>
                  </a:txBody>
                  <a:tcPr/>
                </a:tc>
                <a:tc>
                  <a:txBody>
                    <a:bodyPr/>
                    <a:lstStyle/>
                    <a:p>
                      <a:pPr algn="ctr"/>
                      <a:r>
                        <a:rPr lang="fr-BE" dirty="0" smtClean="0"/>
                        <a:t>X</a:t>
                      </a:r>
                      <a:endParaRPr lang="fr-BE" dirty="0"/>
                    </a:p>
                  </a:txBody>
                  <a:tcPr/>
                </a:tc>
              </a:tr>
            </a:tbl>
          </a:graphicData>
        </a:graphic>
      </p:graphicFrame>
    </p:spTree>
    <p:extLst>
      <p:ext uri="{BB962C8B-B14F-4D97-AF65-F5344CB8AC3E}">
        <p14:creationId xmlns:p14="http://schemas.microsoft.com/office/powerpoint/2010/main" val="2284705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BE" i="1" dirty="0" smtClean="0"/>
              <a:t>Si vous étiez un enseignant débutant, quelles sont les questions les plus importantes auxquelles vous souhaiteriez obtenir des réponses de la part de l’institution qui vous accueille ? </a:t>
            </a:r>
            <a:endParaRPr lang="fr-BE" i="1" dirty="0"/>
          </a:p>
        </p:txBody>
      </p:sp>
      <p:sp>
        <p:nvSpPr>
          <p:cNvPr id="3" name="Titre 2"/>
          <p:cNvSpPr>
            <a:spLocks noGrp="1"/>
          </p:cNvSpPr>
          <p:nvPr>
            <p:ph type="title"/>
          </p:nvPr>
        </p:nvSpPr>
        <p:spPr/>
        <p:txBody>
          <a:bodyPr/>
          <a:lstStyle/>
          <a:p>
            <a:r>
              <a:rPr lang="fr-BE" i="1" dirty="0" smtClean="0"/>
              <a:t>Des questions légitimes</a:t>
            </a:r>
            <a:endParaRPr lang="fr-BE" i="1"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1233354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u contenu 2"/>
          <p:cNvSpPr>
            <a:spLocks noGrp="1"/>
          </p:cNvSpPr>
          <p:nvPr>
            <p:ph idx="1"/>
          </p:nvPr>
        </p:nvSpPr>
        <p:spPr/>
        <p:txBody>
          <a:bodyPr/>
          <a:lstStyle/>
          <a:p>
            <a:pPr eaLnBrk="1" hangingPunct="1"/>
            <a:endParaRPr lang="fr-BE" altLang="fr-FR" dirty="0" smtClean="0"/>
          </a:p>
          <a:p>
            <a:pPr eaLnBrk="1" hangingPunct="1"/>
            <a:r>
              <a:rPr lang="fr-BE" altLang="fr-FR" dirty="0" smtClean="0"/>
              <a:t>Quelques questions légitimes:</a:t>
            </a:r>
          </a:p>
          <a:p>
            <a:pPr eaLnBrk="1" hangingPunct="1"/>
            <a:endParaRPr lang="fr-BE" altLang="fr-FR" dirty="0" smtClean="0"/>
          </a:p>
          <a:p>
            <a:pPr lvl="1" eaLnBrk="1" hangingPunct="1"/>
            <a:r>
              <a:rPr lang="fr-BE" altLang="fr-FR" dirty="0" smtClean="0"/>
              <a:t>Que me veut- on ?</a:t>
            </a:r>
          </a:p>
          <a:p>
            <a:pPr lvl="1" eaLnBrk="1" hangingPunct="1"/>
            <a:r>
              <a:rPr lang="fr-BE" altLang="fr-FR" dirty="0" smtClean="0"/>
              <a:t>Quels sont les règles du jeu ?</a:t>
            </a:r>
          </a:p>
          <a:p>
            <a:pPr lvl="1" eaLnBrk="1" hangingPunct="1"/>
            <a:r>
              <a:rPr lang="fr-BE" altLang="fr-FR" dirty="0" smtClean="0"/>
              <a:t>De quels moyens puis-je disposer ?</a:t>
            </a:r>
          </a:p>
          <a:p>
            <a:pPr lvl="1" eaLnBrk="1" hangingPunct="1"/>
            <a:r>
              <a:rPr lang="fr-BE" altLang="fr-FR" dirty="0" smtClean="0"/>
              <a:t>Quel  soutien puis-je attendre ?</a:t>
            </a:r>
          </a:p>
          <a:p>
            <a:pPr lvl="1" eaLnBrk="1" hangingPunct="1"/>
            <a:r>
              <a:rPr lang="fr-BE" altLang="fr-FR" dirty="0" smtClean="0"/>
              <a:t>Qui est mon chef ?</a:t>
            </a:r>
          </a:p>
        </p:txBody>
      </p:sp>
      <p:sp>
        <p:nvSpPr>
          <p:cNvPr id="12290" name="Titre 1"/>
          <p:cNvSpPr>
            <a:spLocks noGrp="1"/>
          </p:cNvSpPr>
          <p:nvPr>
            <p:ph type="title"/>
          </p:nvPr>
        </p:nvSpPr>
        <p:spPr/>
        <p:txBody>
          <a:bodyPr/>
          <a:lstStyle/>
          <a:p>
            <a:pPr eaLnBrk="1" fontAlgn="auto" hangingPunct="1">
              <a:spcAft>
                <a:spcPts val="0"/>
              </a:spcAft>
              <a:defRPr/>
            </a:pPr>
            <a:r>
              <a:rPr lang="fr-BE" dirty="0" smtClean="0"/>
              <a:t>Dans la fosse au lion</a:t>
            </a:r>
          </a:p>
        </p:txBody>
      </p:sp>
      <p:sp>
        <p:nvSpPr>
          <p:cNvPr id="15364" name="Espace réservé du pied de page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 </a:t>
            </a:r>
            <a:endParaRPr lang="fr-BE" altLang="fr-F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ce réservé du contenu 2"/>
          <p:cNvSpPr>
            <a:spLocks noGrp="1"/>
          </p:cNvSpPr>
          <p:nvPr>
            <p:ph idx="1"/>
          </p:nvPr>
        </p:nvSpPr>
        <p:spPr/>
        <p:txBody>
          <a:bodyPr/>
          <a:lstStyle/>
          <a:p>
            <a:pPr eaLnBrk="1" hangingPunct="1"/>
            <a:r>
              <a:rPr lang="fr-BE" altLang="fr-FR" smtClean="0"/>
              <a:t>Exigences générales (type règlement de travail)</a:t>
            </a:r>
          </a:p>
          <a:p>
            <a:pPr lvl="1" eaLnBrk="1" hangingPunct="1"/>
            <a:r>
              <a:rPr lang="fr-BE" altLang="fr-FR" smtClean="0"/>
              <a:t>Horaires</a:t>
            </a:r>
          </a:p>
          <a:p>
            <a:pPr lvl="1" eaLnBrk="1" hangingPunct="1"/>
            <a:r>
              <a:rPr lang="fr-BE" altLang="fr-FR" smtClean="0"/>
              <a:t>Règles contractuelles </a:t>
            </a:r>
          </a:p>
          <a:p>
            <a:pPr lvl="1" eaLnBrk="1" hangingPunct="1"/>
            <a:r>
              <a:rPr lang="fr-BE" altLang="fr-FR" smtClean="0"/>
              <a:t>Congés</a:t>
            </a:r>
          </a:p>
          <a:p>
            <a:pPr lvl="1" eaLnBrk="1" hangingPunct="1"/>
            <a:r>
              <a:rPr lang="fr-BE" altLang="fr-FR" smtClean="0"/>
              <a:t>…</a:t>
            </a:r>
          </a:p>
          <a:p>
            <a:pPr eaLnBrk="1" hangingPunct="1"/>
            <a:r>
              <a:rPr lang="fr-BE" altLang="fr-FR" smtClean="0"/>
              <a:t>Exigences spécifiques à l’établissement</a:t>
            </a:r>
          </a:p>
          <a:p>
            <a:pPr lvl="1" eaLnBrk="1" hangingPunct="1"/>
            <a:r>
              <a:rPr lang="fr-BE" altLang="fr-FR" smtClean="0"/>
              <a:t>Surveillances </a:t>
            </a:r>
          </a:p>
          <a:p>
            <a:pPr lvl="1" eaLnBrk="1" hangingPunct="1"/>
            <a:r>
              <a:rPr lang="fr-BE" altLang="fr-FR" smtClean="0"/>
              <a:t>Pause cigarette</a:t>
            </a:r>
          </a:p>
          <a:p>
            <a:pPr lvl="1" eaLnBrk="1" hangingPunct="1"/>
            <a:r>
              <a:rPr lang="fr-BE" altLang="fr-FR" smtClean="0"/>
              <a:t>Concertations, réunions du personnel</a:t>
            </a:r>
          </a:p>
          <a:p>
            <a:pPr lvl="1" eaLnBrk="1" hangingPunct="1"/>
            <a:r>
              <a:rPr lang="fr-BE" altLang="fr-FR" smtClean="0"/>
              <a:t>…</a:t>
            </a:r>
          </a:p>
        </p:txBody>
      </p:sp>
      <p:sp>
        <p:nvSpPr>
          <p:cNvPr id="15362" name="Titre 1"/>
          <p:cNvSpPr>
            <a:spLocks noGrp="1"/>
          </p:cNvSpPr>
          <p:nvPr>
            <p:ph type="title"/>
          </p:nvPr>
        </p:nvSpPr>
        <p:spPr/>
        <p:txBody>
          <a:bodyPr/>
          <a:lstStyle/>
          <a:p>
            <a:pPr eaLnBrk="1" fontAlgn="auto" hangingPunct="1">
              <a:spcAft>
                <a:spcPts val="0"/>
              </a:spcAft>
              <a:defRPr/>
            </a:pPr>
            <a:r>
              <a:rPr lang="fr-BE" smtClean="0"/>
              <a:t>Quelles sont les règles du jeu ?</a:t>
            </a:r>
          </a:p>
        </p:txBody>
      </p:sp>
      <p:sp>
        <p:nvSpPr>
          <p:cNvPr id="19460" name="Espace réservé du pied de page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 </a:t>
            </a:r>
            <a:endParaRPr lang="fr-BE" alt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fr-BE" dirty="0" smtClean="0"/>
              <a:t>Quelles sont les ressources que le système met à ma disposition ?</a:t>
            </a:r>
          </a:p>
          <a:p>
            <a:pPr marL="548640" lvl="1" eaLnBrk="1" fontAlgn="auto" hangingPunct="1">
              <a:spcBef>
                <a:spcPts val="370"/>
              </a:spcBef>
              <a:spcAft>
                <a:spcPts val="0"/>
              </a:spcAft>
              <a:buFont typeface="Wingdings 2"/>
              <a:buChar char=""/>
              <a:defRPr/>
            </a:pPr>
            <a:r>
              <a:rPr lang="fr-BE" dirty="0" smtClean="0"/>
              <a:t>Matérielles </a:t>
            </a:r>
          </a:p>
          <a:p>
            <a:pPr marL="822960" lvl="2" eaLnBrk="1" fontAlgn="auto" hangingPunct="1">
              <a:spcBef>
                <a:spcPts val="370"/>
              </a:spcBef>
              <a:spcAft>
                <a:spcPts val="0"/>
              </a:spcAft>
              <a:buClr>
                <a:schemeClr val="accent1">
                  <a:tint val="60000"/>
                </a:schemeClr>
              </a:buClr>
              <a:buFont typeface="Wingdings 2"/>
              <a:buChar char=""/>
              <a:defRPr/>
            </a:pPr>
            <a:r>
              <a:rPr lang="fr-BE" dirty="0" smtClean="0"/>
              <a:t>locaux</a:t>
            </a:r>
          </a:p>
          <a:p>
            <a:pPr marL="822960" lvl="2" eaLnBrk="1" fontAlgn="auto" hangingPunct="1">
              <a:spcBef>
                <a:spcPts val="370"/>
              </a:spcBef>
              <a:spcAft>
                <a:spcPts val="0"/>
              </a:spcAft>
              <a:buClr>
                <a:schemeClr val="accent1">
                  <a:tint val="60000"/>
                </a:schemeClr>
              </a:buClr>
              <a:buFont typeface="Wingdings 2"/>
              <a:buChar char=""/>
              <a:defRPr/>
            </a:pPr>
            <a:r>
              <a:rPr lang="fr-BE" dirty="0" smtClean="0"/>
              <a:t>Documentation</a:t>
            </a:r>
          </a:p>
          <a:p>
            <a:pPr marL="822960" lvl="2" eaLnBrk="1" fontAlgn="auto" hangingPunct="1">
              <a:spcBef>
                <a:spcPts val="370"/>
              </a:spcBef>
              <a:spcAft>
                <a:spcPts val="0"/>
              </a:spcAft>
              <a:buClr>
                <a:schemeClr val="accent1">
                  <a:tint val="60000"/>
                </a:schemeClr>
              </a:buClr>
              <a:buFont typeface="Wingdings 2"/>
              <a:buChar char=""/>
              <a:defRPr/>
            </a:pPr>
            <a:r>
              <a:rPr lang="fr-BE" dirty="0" smtClean="0"/>
              <a:t>Appareils </a:t>
            </a:r>
          </a:p>
          <a:p>
            <a:pPr marL="548640" lvl="1" eaLnBrk="1" fontAlgn="auto" hangingPunct="1">
              <a:spcBef>
                <a:spcPts val="370"/>
              </a:spcBef>
              <a:spcAft>
                <a:spcPts val="0"/>
              </a:spcAft>
              <a:buFont typeface="Wingdings 2"/>
              <a:buChar char=""/>
              <a:defRPr/>
            </a:pPr>
            <a:r>
              <a:rPr lang="fr-BE" dirty="0" smtClean="0"/>
              <a:t>Immatérielles</a:t>
            </a:r>
          </a:p>
          <a:p>
            <a:pPr marL="822960" lvl="2" eaLnBrk="1" fontAlgn="auto" hangingPunct="1">
              <a:spcBef>
                <a:spcPts val="370"/>
              </a:spcBef>
              <a:spcAft>
                <a:spcPts val="0"/>
              </a:spcAft>
              <a:buClr>
                <a:schemeClr val="accent1">
                  <a:tint val="60000"/>
                </a:schemeClr>
              </a:buClr>
              <a:buFont typeface="Wingdings 2"/>
              <a:buChar char=""/>
              <a:defRPr/>
            </a:pPr>
            <a:r>
              <a:rPr lang="fr-BE" dirty="0" smtClean="0"/>
              <a:t>Tutorat (un collègue de référence)</a:t>
            </a:r>
          </a:p>
          <a:p>
            <a:pPr marL="822960" lvl="2" eaLnBrk="1" fontAlgn="auto" hangingPunct="1">
              <a:spcBef>
                <a:spcPts val="370"/>
              </a:spcBef>
              <a:spcAft>
                <a:spcPts val="0"/>
              </a:spcAft>
              <a:buClr>
                <a:schemeClr val="accent1">
                  <a:tint val="60000"/>
                </a:schemeClr>
              </a:buClr>
              <a:buFont typeface="Wingdings 2"/>
              <a:buChar char=""/>
              <a:defRPr/>
            </a:pPr>
            <a:r>
              <a:rPr lang="fr-BE" dirty="0" smtClean="0"/>
              <a:t>Formation</a:t>
            </a:r>
          </a:p>
          <a:p>
            <a:pPr marL="548640" lvl="1" eaLnBrk="1" fontAlgn="auto" hangingPunct="1">
              <a:spcBef>
                <a:spcPts val="370"/>
              </a:spcBef>
              <a:spcAft>
                <a:spcPts val="0"/>
              </a:spcAft>
              <a:buFont typeface="Wingdings 2"/>
              <a:buChar char=""/>
              <a:defRPr/>
            </a:pPr>
            <a:r>
              <a:rPr lang="fr-BE" dirty="0" smtClean="0"/>
              <a:t>Services </a:t>
            </a:r>
          </a:p>
          <a:p>
            <a:pPr marL="822960" lvl="2" eaLnBrk="1" fontAlgn="auto" hangingPunct="1">
              <a:spcBef>
                <a:spcPts val="370"/>
              </a:spcBef>
              <a:spcAft>
                <a:spcPts val="0"/>
              </a:spcAft>
              <a:buClr>
                <a:schemeClr val="accent1">
                  <a:tint val="60000"/>
                </a:schemeClr>
              </a:buClr>
              <a:buFont typeface="Wingdings 2"/>
              <a:buChar char=""/>
              <a:defRPr/>
            </a:pPr>
            <a:r>
              <a:rPr lang="fr-BE" dirty="0" smtClean="0"/>
              <a:t>CPMS, PSE</a:t>
            </a:r>
          </a:p>
          <a:p>
            <a:pPr marL="822960" lvl="2" eaLnBrk="1" fontAlgn="auto" hangingPunct="1">
              <a:spcBef>
                <a:spcPts val="370"/>
              </a:spcBef>
              <a:spcAft>
                <a:spcPts val="0"/>
              </a:spcAft>
              <a:buClr>
                <a:schemeClr val="accent1">
                  <a:tint val="60000"/>
                </a:schemeClr>
              </a:buClr>
              <a:buFont typeface="Wingdings 2"/>
              <a:buChar char=""/>
              <a:defRPr/>
            </a:pPr>
            <a:r>
              <a:rPr lang="fr-BE" dirty="0" smtClean="0"/>
              <a:t>Autres services communaux</a:t>
            </a:r>
          </a:p>
          <a:p>
            <a:pPr marL="822960" lvl="2" eaLnBrk="1" fontAlgn="auto" hangingPunct="1">
              <a:spcBef>
                <a:spcPts val="370"/>
              </a:spcBef>
              <a:spcAft>
                <a:spcPts val="0"/>
              </a:spcAft>
              <a:buClr>
                <a:schemeClr val="accent1">
                  <a:tint val="60000"/>
                </a:schemeClr>
              </a:buClr>
              <a:buFont typeface="Wingdings 2"/>
              <a:buChar char=""/>
              <a:defRPr/>
            </a:pPr>
            <a:endParaRPr lang="fr-BE" dirty="0"/>
          </a:p>
        </p:txBody>
      </p:sp>
      <p:sp>
        <p:nvSpPr>
          <p:cNvPr id="14338" name="Titre 1"/>
          <p:cNvSpPr>
            <a:spLocks noGrp="1"/>
          </p:cNvSpPr>
          <p:nvPr>
            <p:ph type="title"/>
          </p:nvPr>
        </p:nvSpPr>
        <p:spPr/>
        <p:txBody>
          <a:bodyPr>
            <a:normAutofit fontScale="90000"/>
          </a:bodyPr>
          <a:lstStyle/>
          <a:p>
            <a:pPr eaLnBrk="1" fontAlgn="auto" hangingPunct="1">
              <a:spcAft>
                <a:spcPts val="0"/>
              </a:spcAft>
              <a:defRPr/>
            </a:pPr>
            <a:r>
              <a:rPr lang="fr-BE" smtClean="0"/>
              <a:t>De quels moyens puis-je disposer ?</a:t>
            </a:r>
          </a:p>
        </p:txBody>
      </p:sp>
      <p:sp>
        <p:nvSpPr>
          <p:cNvPr id="17412" name="Espace réservé du pied de page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 </a:t>
            </a:r>
            <a:endParaRPr lang="fr-BE" alt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u contenu 1"/>
          <p:cNvSpPr>
            <a:spLocks noGrp="1"/>
          </p:cNvSpPr>
          <p:nvPr>
            <p:ph idx="1"/>
          </p:nvPr>
        </p:nvSpPr>
        <p:spPr/>
        <p:txBody>
          <a:bodyPr/>
          <a:lstStyle/>
          <a:p>
            <a:pPr eaLnBrk="1" hangingPunct="1"/>
            <a:r>
              <a:rPr lang="fr-BE" altLang="fr-FR" smtClean="0"/>
              <a:t>Si j’ai besoin d’une info, d’un conseil, d’une écoute</a:t>
            </a:r>
          </a:p>
          <a:p>
            <a:pPr eaLnBrk="1" hangingPunct="1"/>
            <a:endParaRPr lang="fr-BE" altLang="fr-FR" smtClean="0"/>
          </a:p>
          <a:p>
            <a:pPr lvl="1" eaLnBrk="1" hangingPunct="1"/>
            <a:r>
              <a:rPr lang="fr-BE" altLang="fr-FR" smtClean="0"/>
              <a:t>Y a-t-il un dispositif de mentorat ?</a:t>
            </a:r>
          </a:p>
          <a:p>
            <a:pPr lvl="1" eaLnBrk="1" hangingPunct="1"/>
            <a:r>
              <a:rPr lang="fr-BE" altLang="fr-FR" smtClean="0"/>
              <a:t>Des collègues de référence ?</a:t>
            </a:r>
          </a:p>
          <a:p>
            <a:pPr lvl="1" eaLnBrk="1" hangingPunct="1"/>
            <a:r>
              <a:rPr lang="fr-BE" altLang="fr-FR" smtClean="0"/>
              <a:t>Une documentation accessible (notes de service, etc.)</a:t>
            </a:r>
          </a:p>
        </p:txBody>
      </p:sp>
      <p:sp>
        <p:nvSpPr>
          <p:cNvPr id="3" name="Titre 2"/>
          <p:cNvSpPr>
            <a:spLocks noGrp="1"/>
          </p:cNvSpPr>
          <p:nvPr>
            <p:ph type="title"/>
          </p:nvPr>
        </p:nvSpPr>
        <p:spPr/>
        <p:txBody>
          <a:bodyPr/>
          <a:lstStyle/>
          <a:p>
            <a:pPr eaLnBrk="1" hangingPunct="1">
              <a:defRPr/>
            </a:pPr>
            <a:r>
              <a:rPr lang="fr-BE" dirty="0" smtClean="0"/>
              <a:t>Qui me soutiendra ?</a:t>
            </a:r>
            <a:endParaRPr lang="fr-BE" dirty="0"/>
          </a:p>
        </p:txBody>
      </p:sp>
      <p:sp>
        <p:nvSpPr>
          <p:cNvPr id="18436" name="Espace réservé du pied de page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 </a:t>
            </a:r>
            <a:endParaRPr lang="fr-BE" altLang="fr-F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u contenu 2"/>
          <p:cNvSpPr>
            <a:spLocks noGrp="1"/>
          </p:cNvSpPr>
          <p:nvPr>
            <p:ph idx="1"/>
          </p:nvPr>
        </p:nvSpPr>
        <p:spPr/>
        <p:txBody>
          <a:bodyPr/>
          <a:lstStyle/>
          <a:p>
            <a:pPr eaLnBrk="1" hangingPunct="1"/>
            <a:endParaRPr lang="fr-BE" altLang="fr-FR" dirty="0" smtClean="0"/>
          </a:p>
          <a:p>
            <a:pPr eaLnBrk="1" hangingPunct="1"/>
            <a:endParaRPr lang="fr-BE" altLang="fr-FR" dirty="0" smtClean="0"/>
          </a:p>
          <a:p>
            <a:pPr eaLnBrk="1" hangingPunct="1"/>
            <a:endParaRPr lang="fr-BE" altLang="fr-FR" dirty="0" smtClean="0"/>
          </a:p>
          <a:p>
            <a:pPr eaLnBrk="1" hangingPunct="1"/>
            <a:r>
              <a:rPr lang="fr-BE" altLang="fr-FR" dirty="0" smtClean="0"/>
              <a:t>Clarification de la structure hiérarchique</a:t>
            </a:r>
          </a:p>
          <a:p>
            <a:pPr lvl="1" eaLnBrk="1" hangingPunct="1"/>
            <a:r>
              <a:rPr lang="fr-BE" altLang="fr-FR" dirty="0" smtClean="0"/>
              <a:t>Qui décide quoi ? </a:t>
            </a:r>
          </a:p>
          <a:p>
            <a:pPr lvl="1" eaLnBrk="1" hangingPunct="1"/>
            <a:r>
              <a:rPr lang="fr-BE" altLang="fr-FR" dirty="0" smtClean="0"/>
              <a:t>À qui dois-je m’adresser pour … ?</a:t>
            </a:r>
          </a:p>
          <a:p>
            <a:pPr lvl="1" eaLnBrk="1" hangingPunct="1"/>
            <a:r>
              <a:rPr lang="fr-BE" altLang="fr-FR" dirty="0" smtClean="0"/>
              <a:t>Quel recours ai-je en cas de désaccord ?</a:t>
            </a:r>
          </a:p>
        </p:txBody>
      </p:sp>
      <p:sp>
        <p:nvSpPr>
          <p:cNvPr id="13314" name="Titre 1"/>
          <p:cNvSpPr>
            <a:spLocks noGrp="1"/>
          </p:cNvSpPr>
          <p:nvPr>
            <p:ph type="title"/>
          </p:nvPr>
        </p:nvSpPr>
        <p:spPr/>
        <p:txBody>
          <a:bodyPr/>
          <a:lstStyle/>
          <a:p>
            <a:pPr eaLnBrk="1" fontAlgn="auto" hangingPunct="1">
              <a:spcAft>
                <a:spcPts val="0"/>
              </a:spcAft>
              <a:defRPr/>
            </a:pPr>
            <a:r>
              <a:rPr lang="fr-BE" dirty="0" smtClean="0"/>
              <a:t>Qui est mon chef ?</a:t>
            </a:r>
          </a:p>
        </p:txBody>
      </p:sp>
      <p:sp>
        <p:nvSpPr>
          <p:cNvPr id="16388" name="Espace réservé du pied de page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 </a:t>
            </a:r>
            <a:endParaRPr lang="fr-BE" altLang="fr-F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BE" dirty="0" smtClean="0"/>
              <a:t>Le PO et la CFWB </a:t>
            </a:r>
          </a:p>
          <a:p>
            <a:r>
              <a:rPr lang="fr-BE" dirty="0" smtClean="0"/>
              <a:t>La structure de l’administration du PO </a:t>
            </a:r>
          </a:p>
          <a:p>
            <a:r>
              <a:rPr lang="fr-BE" dirty="0" smtClean="0"/>
              <a:t>Les procédures (engagement, évaluation, fin de la relation professionnelle, conditions de nomination, etc.)</a:t>
            </a:r>
          </a:p>
          <a:p>
            <a:endParaRPr lang="fr-BE" dirty="0"/>
          </a:p>
        </p:txBody>
      </p:sp>
      <p:sp>
        <p:nvSpPr>
          <p:cNvPr id="3" name="Titre 2"/>
          <p:cNvSpPr>
            <a:spLocks noGrp="1"/>
          </p:cNvSpPr>
          <p:nvPr>
            <p:ph type="title"/>
          </p:nvPr>
        </p:nvSpPr>
        <p:spPr/>
        <p:txBody>
          <a:bodyPr/>
          <a:lstStyle/>
          <a:p>
            <a:r>
              <a:rPr lang="fr-BE" dirty="0" smtClean="0"/>
              <a:t>La hiérarchie</a:t>
            </a:r>
            <a:endParaRPr lang="fr-BE"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2002369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fr-BE" dirty="0" smtClean="0"/>
              <a:t>Théorie …</a:t>
            </a:r>
            <a:endParaRPr lang="fr-BE" dirty="0"/>
          </a:p>
        </p:txBody>
      </p:sp>
      <p:sp>
        <p:nvSpPr>
          <p:cNvPr id="4" name="Sous-titre 3"/>
          <p:cNvSpPr>
            <a:spLocks noGrp="1"/>
          </p:cNvSpPr>
          <p:nvPr>
            <p:ph type="subTitle" idx="1"/>
          </p:nvPr>
        </p:nvSpPr>
        <p:spPr/>
        <p:txBody>
          <a:bodyPr/>
          <a:lstStyle/>
          <a:p>
            <a:r>
              <a:rPr lang="fr-BE" dirty="0" smtClean="0"/>
              <a:t>Et réalité. Une enquête de la Ville de Bruxelles</a:t>
            </a:r>
            <a:endParaRPr lang="fr-BE" dirty="0"/>
          </a:p>
        </p:txBody>
      </p:sp>
      <p:sp>
        <p:nvSpPr>
          <p:cNvPr id="2" name="Espace réservé du pied de page 1"/>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2346671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p:txBody>
          <a:bodyPr/>
          <a:lstStyle/>
          <a:p>
            <a:pPr eaLnBrk="1" hangingPunct="1">
              <a:defRPr/>
            </a:pPr>
            <a:r>
              <a:rPr lang="fr-BE" dirty="0" smtClean="0">
                <a:solidFill>
                  <a:srgbClr val="0033CC"/>
                </a:solidFill>
              </a:rPr>
              <a:t>     Résultats</a:t>
            </a:r>
            <a:endParaRPr lang="fr-FR" dirty="0" smtClean="0">
              <a:solidFill>
                <a:srgbClr val="0033CC"/>
              </a:solidFill>
            </a:endParaRPr>
          </a:p>
        </p:txBody>
      </p:sp>
      <p:pic>
        <p:nvPicPr>
          <p:cNvPr id="69635" name="Picture 4" descr="StMichel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288" y="260350"/>
            <a:ext cx="92075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5" descr="logo enquê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0"/>
            <a:ext cx="2325688"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5"/>
          <p:cNvGraphicFramePr>
            <a:graphicFrameLocks noGrp="1"/>
          </p:cNvGraphicFramePr>
          <p:nvPr/>
        </p:nvGraphicFramePr>
        <p:xfrm>
          <a:off x="250825" y="1916113"/>
          <a:ext cx="8636000" cy="4419821"/>
        </p:xfrm>
        <a:graphic>
          <a:graphicData uri="http://schemas.openxmlformats.org/drawingml/2006/table">
            <a:tbl>
              <a:tblPr firstRow="1" bandRow="1"/>
              <a:tblGrid>
                <a:gridCol w="4330700"/>
                <a:gridCol w="2160240"/>
                <a:gridCol w="2145060"/>
              </a:tblGrid>
              <a:tr h="368378">
                <a:tc>
                  <a:txBody>
                    <a:bodyPr/>
                    <a:lstStyle>
                      <a:lvl1pPr marL="0" algn="l" defTabSz="914400" rtl="0" eaLnBrk="1" latinLnBrk="0" hangingPunct="1">
                        <a:defRPr sz="1800" b="1" kern="1200">
                          <a:solidFill>
                            <a:schemeClr val="lt1"/>
                          </a:solidFill>
                          <a:latin typeface="Arial"/>
                          <a:ea typeface="ＭＳ Ｐゴシック"/>
                        </a:defRPr>
                      </a:lvl1pPr>
                      <a:lvl2pPr marL="457200" algn="l" defTabSz="914400" rtl="0" eaLnBrk="1" latinLnBrk="0" hangingPunct="1">
                        <a:defRPr sz="1800" b="1" kern="1200">
                          <a:solidFill>
                            <a:schemeClr val="lt1"/>
                          </a:solidFill>
                          <a:latin typeface="Arial"/>
                          <a:ea typeface="ＭＳ Ｐゴシック"/>
                        </a:defRPr>
                      </a:lvl2pPr>
                      <a:lvl3pPr marL="914400" algn="l" defTabSz="914400" rtl="0" eaLnBrk="1" latinLnBrk="0" hangingPunct="1">
                        <a:defRPr sz="1800" b="1" kern="1200">
                          <a:solidFill>
                            <a:schemeClr val="lt1"/>
                          </a:solidFill>
                          <a:latin typeface="Arial"/>
                          <a:ea typeface="ＭＳ Ｐゴシック"/>
                        </a:defRPr>
                      </a:lvl3pPr>
                      <a:lvl4pPr marL="1371600" algn="l" defTabSz="914400" rtl="0" eaLnBrk="1" latinLnBrk="0" hangingPunct="1">
                        <a:defRPr sz="1800" b="1" kern="1200">
                          <a:solidFill>
                            <a:schemeClr val="lt1"/>
                          </a:solidFill>
                          <a:latin typeface="Arial"/>
                          <a:ea typeface="ＭＳ Ｐゴシック"/>
                        </a:defRPr>
                      </a:lvl4pPr>
                      <a:lvl5pPr marL="1828800" algn="l" defTabSz="914400" rtl="0" eaLnBrk="1" latinLnBrk="0" hangingPunct="1">
                        <a:defRPr sz="1800" b="1" kern="1200">
                          <a:solidFill>
                            <a:schemeClr val="lt1"/>
                          </a:solidFill>
                          <a:latin typeface="Arial"/>
                          <a:ea typeface="ＭＳ Ｐゴシック"/>
                        </a:defRPr>
                      </a:lvl5pPr>
                      <a:lvl6pPr marL="2286000" algn="l" defTabSz="914400" rtl="0" eaLnBrk="1" latinLnBrk="0" hangingPunct="1">
                        <a:defRPr sz="1800" b="1" kern="1200">
                          <a:solidFill>
                            <a:schemeClr val="lt1"/>
                          </a:solidFill>
                          <a:latin typeface="Arial"/>
                          <a:ea typeface="ＭＳ Ｐゴシック"/>
                        </a:defRPr>
                      </a:lvl6pPr>
                      <a:lvl7pPr marL="2743200" algn="l" defTabSz="914400" rtl="0" eaLnBrk="1" latinLnBrk="0" hangingPunct="1">
                        <a:defRPr sz="1800" b="1" kern="1200">
                          <a:solidFill>
                            <a:schemeClr val="lt1"/>
                          </a:solidFill>
                          <a:latin typeface="Arial"/>
                          <a:ea typeface="ＭＳ Ｐゴシック"/>
                        </a:defRPr>
                      </a:lvl7pPr>
                      <a:lvl8pPr marL="3200400" algn="l" defTabSz="914400" rtl="0" eaLnBrk="1" latinLnBrk="0" hangingPunct="1">
                        <a:defRPr sz="1800" b="1" kern="1200">
                          <a:solidFill>
                            <a:schemeClr val="lt1"/>
                          </a:solidFill>
                          <a:latin typeface="Arial"/>
                          <a:ea typeface="ＭＳ Ｐゴシック"/>
                        </a:defRPr>
                      </a:lvl8pPr>
                      <a:lvl9pPr marL="3657600" algn="l" defTabSz="914400" rtl="0" eaLnBrk="1" latinLnBrk="0" hangingPunct="1">
                        <a:defRPr sz="1800" b="1" kern="1200">
                          <a:solidFill>
                            <a:schemeClr val="lt1"/>
                          </a:solidFill>
                          <a:latin typeface="Arial"/>
                          <a:ea typeface="ＭＳ Ｐゴシック"/>
                        </a:defRPr>
                      </a:lvl9pPr>
                    </a:lstStyle>
                    <a:p>
                      <a:pPr algn="l"/>
                      <a:r>
                        <a:rPr lang="nl-BE" sz="1000" b="1" i="0" dirty="0" smtClean="0">
                          <a:solidFill>
                            <a:srgbClr val="FFFFFF"/>
                          </a:solidFill>
                          <a:latin typeface="Arial"/>
                        </a:rPr>
                        <a:t>ICP</a:t>
                      </a:r>
                    </a:p>
                    <a:p>
                      <a:pPr algn="l"/>
                      <a:r>
                        <a:rPr lang="nl-BE" sz="1000" b="1" i="0" dirty="0" smtClean="0">
                          <a:solidFill>
                            <a:srgbClr val="FFFFFF"/>
                          </a:solidFill>
                          <a:latin typeface="Arial"/>
                        </a:rPr>
                        <a:t>Score I 10</a:t>
                      </a:r>
                      <a:endParaRPr lang="nl-BE" sz="1000" b="1" i="0" dirty="0">
                        <a:solidFill>
                          <a:srgbClr val="FFFFFF"/>
                        </a:solidFill>
                        <a:latin typeface="Arial"/>
                      </a:endParaRPr>
                    </a:p>
                  </a:txBody>
                  <a:tcPr marT="25405" marB="38108" anchor="ctr">
                    <a:lnL w="25400" cmpd="sng">
                      <a:solidFill>
                        <a:srgbClr val="3B7DBB"/>
                      </a:solidFill>
                    </a:lnL>
                    <a:lnR w="12700" cmpd="sng">
                      <a:solidFill>
                        <a:srgbClr val="3B7DBB"/>
                      </a:solidFill>
                    </a:lnR>
                    <a:lnT w="25400" cmpd="sng">
                      <a:solidFill>
                        <a:srgbClr val="3B7DBB"/>
                      </a:solidFill>
                    </a:lnT>
                    <a:lnB w="38100" cmpd="sng">
                      <a:solidFill>
                        <a:srgbClr val="3B7DBB"/>
                      </a:solidFill>
                    </a:lnB>
                    <a:lnTlToBr w="12700" cmpd="sng">
                      <a:noFill/>
                      <a:prstDash val="solid"/>
                    </a:lnTlToBr>
                    <a:lnBlToTr w="12700" cmpd="sng">
                      <a:noFill/>
                      <a:prstDash val="solid"/>
                    </a:lnBlToTr>
                    <a:solidFill>
                      <a:srgbClr val="3B7DBB"/>
                    </a:solidFill>
                  </a:tcPr>
                </a:tc>
                <a:tc>
                  <a:txBody>
                    <a:bodyPr/>
                    <a:lstStyle>
                      <a:lvl1pPr marL="0" algn="l" defTabSz="914400" rtl="0" eaLnBrk="1" latinLnBrk="0" hangingPunct="1">
                        <a:defRPr sz="1800" b="1" kern="1200">
                          <a:solidFill>
                            <a:schemeClr val="lt1"/>
                          </a:solidFill>
                          <a:latin typeface="Arial"/>
                          <a:ea typeface="ＭＳ Ｐゴシック"/>
                        </a:defRPr>
                      </a:lvl1pPr>
                      <a:lvl2pPr marL="457200" algn="l" defTabSz="914400" rtl="0" eaLnBrk="1" latinLnBrk="0" hangingPunct="1">
                        <a:defRPr sz="1800" b="1" kern="1200">
                          <a:solidFill>
                            <a:schemeClr val="lt1"/>
                          </a:solidFill>
                          <a:latin typeface="Arial"/>
                          <a:ea typeface="ＭＳ Ｐゴシック"/>
                        </a:defRPr>
                      </a:lvl2pPr>
                      <a:lvl3pPr marL="914400" algn="l" defTabSz="914400" rtl="0" eaLnBrk="1" latinLnBrk="0" hangingPunct="1">
                        <a:defRPr sz="1800" b="1" kern="1200">
                          <a:solidFill>
                            <a:schemeClr val="lt1"/>
                          </a:solidFill>
                          <a:latin typeface="Arial"/>
                          <a:ea typeface="ＭＳ Ｐゴシック"/>
                        </a:defRPr>
                      </a:lvl3pPr>
                      <a:lvl4pPr marL="1371600" algn="l" defTabSz="914400" rtl="0" eaLnBrk="1" latinLnBrk="0" hangingPunct="1">
                        <a:defRPr sz="1800" b="1" kern="1200">
                          <a:solidFill>
                            <a:schemeClr val="lt1"/>
                          </a:solidFill>
                          <a:latin typeface="Arial"/>
                          <a:ea typeface="ＭＳ Ｐゴシック"/>
                        </a:defRPr>
                      </a:lvl4pPr>
                      <a:lvl5pPr marL="1828800" algn="l" defTabSz="914400" rtl="0" eaLnBrk="1" latinLnBrk="0" hangingPunct="1">
                        <a:defRPr sz="1800" b="1" kern="1200">
                          <a:solidFill>
                            <a:schemeClr val="lt1"/>
                          </a:solidFill>
                          <a:latin typeface="Arial"/>
                          <a:ea typeface="ＭＳ Ｐゴシック"/>
                        </a:defRPr>
                      </a:lvl5pPr>
                      <a:lvl6pPr marL="2286000" algn="l" defTabSz="914400" rtl="0" eaLnBrk="1" latinLnBrk="0" hangingPunct="1">
                        <a:defRPr sz="1800" b="1" kern="1200">
                          <a:solidFill>
                            <a:schemeClr val="lt1"/>
                          </a:solidFill>
                          <a:latin typeface="Arial"/>
                          <a:ea typeface="ＭＳ Ｐゴシック"/>
                        </a:defRPr>
                      </a:lvl6pPr>
                      <a:lvl7pPr marL="2743200" algn="l" defTabSz="914400" rtl="0" eaLnBrk="1" latinLnBrk="0" hangingPunct="1">
                        <a:defRPr sz="1800" b="1" kern="1200">
                          <a:solidFill>
                            <a:schemeClr val="lt1"/>
                          </a:solidFill>
                          <a:latin typeface="Arial"/>
                          <a:ea typeface="ＭＳ Ｐゴシック"/>
                        </a:defRPr>
                      </a:lvl7pPr>
                      <a:lvl8pPr marL="3200400" algn="l" defTabSz="914400" rtl="0" eaLnBrk="1" latinLnBrk="0" hangingPunct="1">
                        <a:defRPr sz="1800" b="1" kern="1200">
                          <a:solidFill>
                            <a:schemeClr val="lt1"/>
                          </a:solidFill>
                          <a:latin typeface="Arial"/>
                          <a:ea typeface="ＭＳ Ｐゴシック"/>
                        </a:defRPr>
                      </a:lvl8pPr>
                      <a:lvl9pPr marL="3657600" algn="l" defTabSz="914400" rtl="0" eaLnBrk="1" latinLnBrk="0" hangingPunct="1">
                        <a:defRPr sz="1800" b="1" kern="1200">
                          <a:solidFill>
                            <a:schemeClr val="lt1"/>
                          </a:solidFill>
                          <a:latin typeface="Arial"/>
                          <a:ea typeface="ＭＳ Ｐゴシック"/>
                        </a:defRPr>
                      </a:lvl9pPr>
                    </a:lstStyle>
                    <a:p>
                      <a:pPr algn="ctr"/>
                      <a:r>
                        <a:rPr lang="fr-FR" sz="1000" b="1" i="0" smtClean="0">
                          <a:solidFill>
                            <a:srgbClr val="FFFFFF"/>
                          </a:solidFill>
                          <a:latin typeface="Arial"/>
                        </a:rPr>
                        <a:t>Instruction Publique de la Ville de Bruxelles</a:t>
                      </a:r>
                      <a:endParaRPr lang="nl-BE" sz="1000" b="1" i="0">
                        <a:solidFill>
                          <a:srgbClr val="FFFFFF"/>
                        </a:solidFill>
                        <a:latin typeface="Arial"/>
                      </a:endParaRPr>
                    </a:p>
                  </a:txBody>
                  <a:tcPr marT="25405" marB="38108" anchor="ctr">
                    <a:lnL w="12700" cmpd="sng">
                      <a:solidFill>
                        <a:srgbClr val="3B7DBB"/>
                      </a:solidFill>
                    </a:lnL>
                    <a:lnR w="12700" cmpd="sng">
                      <a:solidFill>
                        <a:srgbClr val="3B7DBB"/>
                      </a:solidFill>
                    </a:lnR>
                    <a:lnT w="25400" cmpd="sng">
                      <a:solidFill>
                        <a:srgbClr val="3B7DBB"/>
                      </a:solidFill>
                    </a:lnT>
                    <a:lnB w="38100" cmpd="sng">
                      <a:solidFill>
                        <a:srgbClr val="3B7DBB"/>
                      </a:solidFill>
                    </a:lnB>
                    <a:lnTlToBr w="12700" cmpd="sng">
                      <a:noFill/>
                      <a:prstDash val="solid"/>
                    </a:lnTlToBr>
                    <a:lnBlToTr w="12700" cmpd="sng">
                      <a:noFill/>
                      <a:prstDash val="solid"/>
                    </a:lnBlToTr>
                    <a:solidFill>
                      <a:srgbClr val="3B7DBB"/>
                    </a:solidFill>
                  </a:tcPr>
                </a:tc>
                <a:tc>
                  <a:txBody>
                    <a:bodyPr/>
                    <a:lstStyle>
                      <a:lvl1pPr marL="0" algn="l" defTabSz="914400" rtl="0" eaLnBrk="1" latinLnBrk="0" hangingPunct="1">
                        <a:defRPr sz="1800" b="1" kern="1200">
                          <a:solidFill>
                            <a:schemeClr val="lt1"/>
                          </a:solidFill>
                          <a:latin typeface="Arial"/>
                          <a:ea typeface="ＭＳ Ｐゴシック"/>
                        </a:defRPr>
                      </a:lvl1pPr>
                      <a:lvl2pPr marL="457200" algn="l" defTabSz="914400" rtl="0" eaLnBrk="1" latinLnBrk="0" hangingPunct="1">
                        <a:defRPr sz="1800" b="1" kern="1200">
                          <a:solidFill>
                            <a:schemeClr val="lt1"/>
                          </a:solidFill>
                          <a:latin typeface="Arial"/>
                          <a:ea typeface="ＭＳ Ｐゴシック"/>
                        </a:defRPr>
                      </a:lvl2pPr>
                      <a:lvl3pPr marL="914400" algn="l" defTabSz="914400" rtl="0" eaLnBrk="1" latinLnBrk="0" hangingPunct="1">
                        <a:defRPr sz="1800" b="1" kern="1200">
                          <a:solidFill>
                            <a:schemeClr val="lt1"/>
                          </a:solidFill>
                          <a:latin typeface="Arial"/>
                          <a:ea typeface="ＭＳ Ｐゴシック"/>
                        </a:defRPr>
                      </a:lvl3pPr>
                      <a:lvl4pPr marL="1371600" algn="l" defTabSz="914400" rtl="0" eaLnBrk="1" latinLnBrk="0" hangingPunct="1">
                        <a:defRPr sz="1800" b="1" kern="1200">
                          <a:solidFill>
                            <a:schemeClr val="lt1"/>
                          </a:solidFill>
                          <a:latin typeface="Arial"/>
                          <a:ea typeface="ＭＳ Ｐゴシック"/>
                        </a:defRPr>
                      </a:lvl4pPr>
                      <a:lvl5pPr marL="1828800" algn="l" defTabSz="914400" rtl="0" eaLnBrk="1" latinLnBrk="0" hangingPunct="1">
                        <a:defRPr sz="1800" b="1" kern="1200">
                          <a:solidFill>
                            <a:schemeClr val="lt1"/>
                          </a:solidFill>
                          <a:latin typeface="Arial"/>
                          <a:ea typeface="ＭＳ Ｐゴシック"/>
                        </a:defRPr>
                      </a:lvl5pPr>
                      <a:lvl6pPr marL="2286000" algn="l" defTabSz="914400" rtl="0" eaLnBrk="1" latinLnBrk="0" hangingPunct="1">
                        <a:defRPr sz="1800" b="1" kern="1200">
                          <a:solidFill>
                            <a:schemeClr val="lt1"/>
                          </a:solidFill>
                          <a:latin typeface="Arial"/>
                          <a:ea typeface="ＭＳ Ｐゴシック"/>
                        </a:defRPr>
                      </a:lvl6pPr>
                      <a:lvl7pPr marL="2743200" algn="l" defTabSz="914400" rtl="0" eaLnBrk="1" latinLnBrk="0" hangingPunct="1">
                        <a:defRPr sz="1800" b="1" kern="1200">
                          <a:solidFill>
                            <a:schemeClr val="lt1"/>
                          </a:solidFill>
                          <a:latin typeface="Arial"/>
                          <a:ea typeface="ＭＳ Ｐゴシック"/>
                        </a:defRPr>
                      </a:lvl7pPr>
                      <a:lvl8pPr marL="3200400" algn="l" defTabSz="914400" rtl="0" eaLnBrk="1" latinLnBrk="0" hangingPunct="1">
                        <a:defRPr sz="1800" b="1" kern="1200">
                          <a:solidFill>
                            <a:schemeClr val="lt1"/>
                          </a:solidFill>
                          <a:latin typeface="Arial"/>
                          <a:ea typeface="ＭＳ Ｐゴシック"/>
                        </a:defRPr>
                      </a:lvl8pPr>
                      <a:lvl9pPr marL="3657600" algn="l" defTabSz="914400" rtl="0" eaLnBrk="1" latinLnBrk="0" hangingPunct="1">
                        <a:defRPr sz="1800" b="1" kern="1200">
                          <a:solidFill>
                            <a:schemeClr val="lt1"/>
                          </a:solidFill>
                          <a:latin typeface="Arial"/>
                          <a:ea typeface="ＭＳ Ｐゴシック"/>
                        </a:defRPr>
                      </a:lvl9pPr>
                    </a:lstStyle>
                    <a:p>
                      <a:pPr algn="ctr"/>
                      <a:r>
                        <a:rPr lang="nl-BE" sz="1000" b="1" i="0" smtClean="0">
                          <a:solidFill>
                            <a:srgbClr val="FFFFFF"/>
                          </a:solidFill>
                          <a:latin typeface="Arial"/>
                        </a:rPr>
                        <a:t>Benchmark Belgique</a:t>
                      </a:r>
                    </a:p>
                    <a:p>
                      <a:pPr algn="ctr"/>
                      <a:r>
                        <a:rPr lang="nl-BE" sz="1000" b="1" i="0" smtClean="0">
                          <a:solidFill>
                            <a:srgbClr val="FFFFFF"/>
                          </a:solidFill>
                          <a:latin typeface="Arial"/>
                        </a:rPr>
                        <a:t>Services publics</a:t>
                      </a:r>
                      <a:endParaRPr lang="nl-BE" sz="1000" b="1" i="0">
                        <a:solidFill>
                          <a:srgbClr val="FFFFFF"/>
                        </a:solidFill>
                        <a:latin typeface="Arial"/>
                      </a:endParaRPr>
                    </a:p>
                  </a:txBody>
                  <a:tcPr marT="25405" marB="38108" anchor="ctr">
                    <a:lnL w="12700" cmpd="sng">
                      <a:solidFill>
                        <a:srgbClr val="3B7DBB"/>
                      </a:solidFill>
                    </a:lnL>
                    <a:lnR w="25400" cmpd="sng">
                      <a:solidFill>
                        <a:srgbClr val="3B7DBB"/>
                      </a:solidFill>
                    </a:lnR>
                    <a:lnT w="25400" cmpd="sng">
                      <a:solidFill>
                        <a:srgbClr val="3B7DBB"/>
                      </a:solidFill>
                    </a:lnT>
                    <a:lnB w="38100" cmpd="sng">
                      <a:solidFill>
                        <a:srgbClr val="3B7DBB"/>
                      </a:solidFill>
                    </a:lnB>
                    <a:lnTlToBr w="12700" cmpd="sng">
                      <a:noFill/>
                      <a:prstDash val="solid"/>
                    </a:lnTlToBr>
                    <a:lnBlToTr w="12700" cmpd="sng">
                      <a:noFill/>
                      <a:prstDash val="solid"/>
                    </a:lnBlToTr>
                    <a:solidFill>
                      <a:srgbClr val="3B7DBB"/>
                    </a:solidFill>
                  </a:tcPr>
                </a:tc>
              </a:tr>
              <a:tr h="368293">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l"/>
                      <a:r>
                        <a:rPr lang="nl-BE" sz="2000" b="1" i="0" dirty="0" smtClean="0">
                          <a:solidFill>
                            <a:srgbClr val="000000"/>
                          </a:solidFill>
                          <a:latin typeface="Arial"/>
                        </a:rPr>
                        <a:t>Carrière </a:t>
                      </a:r>
                      <a:r>
                        <a:rPr lang="nl-BE" sz="2000" b="1" i="0" dirty="0" err="1" smtClean="0">
                          <a:solidFill>
                            <a:srgbClr val="000000"/>
                          </a:solidFill>
                          <a:latin typeface="Arial"/>
                        </a:rPr>
                        <a:t>professionnelle</a:t>
                      </a:r>
                      <a:endParaRPr lang="nl-BE" sz="2000" b="1" i="0" dirty="0">
                        <a:solidFill>
                          <a:srgbClr val="000000"/>
                        </a:solidFill>
                        <a:latin typeface="Arial"/>
                      </a:endParaRPr>
                    </a:p>
                  </a:txBody>
                  <a:tcPr marT="25405" marB="38108" anchor="ctr">
                    <a:lnL w="25400" cmpd="sng">
                      <a:solidFill>
                        <a:srgbClr val="3B7DBB"/>
                      </a:solidFill>
                    </a:lnL>
                    <a:lnR w="12700" cmpd="sng">
                      <a:solidFill>
                        <a:srgbClr val="3B7DBB"/>
                      </a:solidFill>
                    </a:lnR>
                    <a:lnT w="381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dirty="0" smtClean="0">
                          <a:solidFill>
                            <a:srgbClr val="00B050"/>
                          </a:solidFill>
                          <a:latin typeface="Arial"/>
                        </a:rPr>
                        <a:t>6,10</a:t>
                      </a:r>
                      <a:endParaRPr lang="nl-BE" sz="1400" i="0" dirty="0">
                        <a:solidFill>
                          <a:srgbClr val="00B050"/>
                        </a:solidFill>
                        <a:latin typeface="Arial"/>
                      </a:endParaRPr>
                    </a:p>
                  </a:txBody>
                  <a:tcPr marT="25405" marB="38108" anchor="ctr">
                    <a:lnL w="12700" cmpd="sng">
                      <a:solidFill>
                        <a:srgbClr val="3B7DBB"/>
                      </a:solidFill>
                    </a:lnL>
                    <a:lnR w="12700" cmpd="sng">
                      <a:solidFill>
                        <a:srgbClr val="3B7DBB"/>
                      </a:solidFill>
                    </a:lnR>
                    <a:lnT w="381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smtClean="0">
                          <a:solidFill>
                            <a:srgbClr val="000000"/>
                          </a:solidFill>
                          <a:latin typeface="Arial"/>
                        </a:rPr>
                        <a:t>5,89</a:t>
                      </a:r>
                      <a:endParaRPr lang="nl-BE" sz="1400" i="0">
                        <a:solidFill>
                          <a:srgbClr val="000000"/>
                        </a:solidFill>
                        <a:latin typeface="Arial"/>
                      </a:endParaRPr>
                    </a:p>
                  </a:txBody>
                  <a:tcPr marT="25405" marB="38108" anchor="ctr">
                    <a:lnL w="12700" cmpd="sng">
                      <a:solidFill>
                        <a:srgbClr val="3B7DBB"/>
                      </a:solidFill>
                    </a:lnL>
                    <a:lnR w="25400" cmpd="sng">
                      <a:solidFill>
                        <a:srgbClr val="3B7DBB"/>
                      </a:solidFill>
                    </a:lnR>
                    <a:lnT w="381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r>
              <a:tr h="368293">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l"/>
                      <a:r>
                        <a:rPr lang="nl-BE" sz="2000" b="1" i="0" dirty="0" err="1" smtClean="0">
                          <a:solidFill>
                            <a:srgbClr val="000000"/>
                          </a:solidFill>
                          <a:latin typeface="Arial"/>
                        </a:rPr>
                        <a:t>Conditions</a:t>
                      </a:r>
                      <a:r>
                        <a:rPr lang="nl-BE" sz="2000" b="1" i="0" dirty="0" smtClean="0">
                          <a:solidFill>
                            <a:srgbClr val="000000"/>
                          </a:solidFill>
                          <a:latin typeface="Arial"/>
                        </a:rPr>
                        <a:t> de </a:t>
                      </a:r>
                      <a:r>
                        <a:rPr lang="nl-BE" sz="2000" b="1" i="0" dirty="0" err="1" smtClean="0">
                          <a:solidFill>
                            <a:srgbClr val="000000"/>
                          </a:solidFill>
                          <a:latin typeface="Arial"/>
                        </a:rPr>
                        <a:t>travail</a:t>
                      </a:r>
                      <a:endParaRPr lang="nl-BE" sz="2000" b="1" i="0" dirty="0">
                        <a:solidFill>
                          <a:srgbClr val="000000"/>
                        </a:solidFill>
                        <a:latin typeface="Arial"/>
                      </a:endParaRPr>
                    </a:p>
                  </a:txBody>
                  <a:tcPr marT="25405" marB="38108" anchor="ctr">
                    <a:lnL w="254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dirty="0" smtClean="0">
                          <a:solidFill>
                            <a:srgbClr val="FF0000"/>
                          </a:solidFill>
                          <a:latin typeface="Arial"/>
                        </a:rPr>
                        <a:t>6,57</a:t>
                      </a:r>
                      <a:endParaRPr lang="nl-BE" sz="1400" i="0" dirty="0">
                        <a:solidFill>
                          <a:srgbClr val="FF0000"/>
                        </a:solidFill>
                        <a:latin typeface="Arial"/>
                      </a:endParaRPr>
                    </a:p>
                  </a:txBody>
                  <a:tcPr marT="25405" marB="38108" anchor="ctr">
                    <a:lnL w="127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smtClean="0">
                          <a:solidFill>
                            <a:srgbClr val="000000"/>
                          </a:solidFill>
                          <a:latin typeface="Arial"/>
                        </a:rPr>
                        <a:t>6,70</a:t>
                      </a:r>
                      <a:endParaRPr lang="nl-BE" sz="1400" i="0">
                        <a:solidFill>
                          <a:srgbClr val="000000"/>
                        </a:solidFill>
                        <a:latin typeface="Arial"/>
                      </a:endParaRPr>
                    </a:p>
                  </a:txBody>
                  <a:tcPr marT="25405" marB="38108" anchor="ctr">
                    <a:lnL w="12700" cmpd="sng">
                      <a:solidFill>
                        <a:srgbClr val="3B7DBB"/>
                      </a:solidFill>
                    </a:lnL>
                    <a:lnR w="254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r>
              <a:tr h="368293">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l"/>
                      <a:r>
                        <a:rPr lang="nl-BE" sz="2000" b="1" i="0" dirty="0" err="1" smtClean="0">
                          <a:solidFill>
                            <a:srgbClr val="000000"/>
                          </a:solidFill>
                          <a:latin typeface="Arial"/>
                        </a:rPr>
                        <a:t>Salaire</a:t>
                      </a:r>
                      <a:r>
                        <a:rPr lang="nl-BE" sz="2000" b="1" i="0" dirty="0" smtClean="0">
                          <a:solidFill>
                            <a:srgbClr val="000000"/>
                          </a:solidFill>
                          <a:latin typeface="Arial"/>
                        </a:rPr>
                        <a:t> &amp; </a:t>
                      </a:r>
                      <a:r>
                        <a:rPr lang="nl-BE" sz="2000" b="1" i="0" dirty="0" err="1" smtClean="0">
                          <a:solidFill>
                            <a:srgbClr val="000000"/>
                          </a:solidFill>
                          <a:latin typeface="Arial"/>
                        </a:rPr>
                        <a:t>Avantages</a:t>
                      </a:r>
                      <a:endParaRPr lang="nl-BE" sz="2000" b="1" i="0" dirty="0">
                        <a:solidFill>
                          <a:srgbClr val="000000"/>
                        </a:solidFill>
                        <a:latin typeface="Arial"/>
                      </a:endParaRPr>
                    </a:p>
                  </a:txBody>
                  <a:tcPr marT="25405" marB="38108" anchor="ctr">
                    <a:lnL w="254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dirty="0" smtClean="0">
                          <a:solidFill>
                            <a:srgbClr val="00B050"/>
                          </a:solidFill>
                          <a:latin typeface="Arial"/>
                        </a:rPr>
                        <a:t>6,48</a:t>
                      </a:r>
                      <a:endParaRPr lang="nl-BE" sz="1400" i="0" dirty="0">
                        <a:solidFill>
                          <a:srgbClr val="00B050"/>
                        </a:solidFill>
                        <a:latin typeface="Arial"/>
                      </a:endParaRPr>
                    </a:p>
                  </a:txBody>
                  <a:tcPr marT="25405" marB="38108" anchor="ctr">
                    <a:lnL w="127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smtClean="0">
                          <a:solidFill>
                            <a:srgbClr val="000000"/>
                          </a:solidFill>
                          <a:latin typeface="Arial"/>
                        </a:rPr>
                        <a:t>5,70</a:t>
                      </a:r>
                      <a:endParaRPr lang="nl-BE" sz="1400" i="0">
                        <a:solidFill>
                          <a:srgbClr val="000000"/>
                        </a:solidFill>
                        <a:latin typeface="Arial"/>
                      </a:endParaRPr>
                    </a:p>
                  </a:txBody>
                  <a:tcPr marT="25405" marB="38108" anchor="ctr">
                    <a:lnL w="12700" cmpd="sng">
                      <a:solidFill>
                        <a:srgbClr val="3B7DBB"/>
                      </a:solidFill>
                    </a:lnL>
                    <a:lnR w="254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r>
              <a:tr h="368293">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l"/>
                      <a:r>
                        <a:rPr lang="nl-BE" sz="2000" b="1" i="0" dirty="0" smtClean="0">
                          <a:solidFill>
                            <a:srgbClr val="000000"/>
                          </a:solidFill>
                          <a:latin typeface="Arial"/>
                        </a:rPr>
                        <a:t>Management</a:t>
                      </a:r>
                      <a:endParaRPr lang="nl-BE" sz="2000" b="1" i="0" dirty="0">
                        <a:solidFill>
                          <a:srgbClr val="000000"/>
                        </a:solidFill>
                        <a:latin typeface="Arial"/>
                      </a:endParaRPr>
                    </a:p>
                  </a:txBody>
                  <a:tcPr marT="25405" marB="38108" anchor="ctr">
                    <a:lnL w="254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dirty="0" smtClean="0">
                          <a:solidFill>
                            <a:srgbClr val="00B050"/>
                          </a:solidFill>
                          <a:latin typeface="Arial"/>
                        </a:rPr>
                        <a:t>7,29</a:t>
                      </a:r>
                      <a:endParaRPr lang="nl-BE" sz="1400" i="0" dirty="0">
                        <a:solidFill>
                          <a:srgbClr val="00B050"/>
                        </a:solidFill>
                        <a:latin typeface="Arial"/>
                      </a:endParaRPr>
                    </a:p>
                  </a:txBody>
                  <a:tcPr marT="25405" marB="38108" anchor="ctr">
                    <a:lnL w="127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smtClean="0">
                          <a:solidFill>
                            <a:srgbClr val="000000"/>
                          </a:solidFill>
                          <a:latin typeface="Arial"/>
                        </a:rPr>
                        <a:t>6,37</a:t>
                      </a:r>
                      <a:endParaRPr lang="nl-BE" sz="1400" i="0">
                        <a:solidFill>
                          <a:srgbClr val="000000"/>
                        </a:solidFill>
                        <a:latin typeface="Arial"/>
                      </a:endParaRPr>
                    </a:p>
                  </a:txBody>
                  <a:tcPr marT="25405" marB="38108" anchor="ctr">
                    <a:lnL w="12700" cmpd="sng">
                      <a:solidFill>
                        <a:srgbClr val="3B7DBB"/>
                      </a:solidFill>
                    </a:lnL>
                    <a:lnR w="254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r>
              <a:tr h="368293">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l"/>
                      <a:r>
                        <a:rPr lang="nl-BE" sz="2000" b="1" i="0" smtClean="0">
                          <a:solidFill>
                            <a:srgbClr val="000000"/>
                          </a:solidFill>
                          <a:latin typeface="Arial"/>
                        </a:rPr>
                        <a:t>Motivation &amp; Engagement</a:t>
                      </a:r>
                      <a:endParaRPr lang="nl-BE" sz="2000" b="1" i="0">
                        <a:solidFill>
                          <a:srgbClr val="000000"/>
                        </a:solidFill>
                        <a:latin typeface="Arial"/>
                      </a:endParaRPr>
                    </a:p>
                  </a:txBody>
                  <a:tcPr marT="25405" marB="38108" anchor="ctr">
                    <a:lnL w="254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dirty="0" smtClean="0">
                          <a:solidFill>
                            <a:srgbClr val="00B050"/>
                          </a:solidFill>
                          <a:latin typeface="Arial"/>
                        </a:rPr>
                        <a:t>6,81</a:t>
                      </a:r>
                      <a:endParaRPr lang="nl-BE" sz="1400" i="0" dirty="0">
                        <a:solidFill>
                          <a:srgbClr val="00B050"/>
                        </a:solidFill>
                        <a:latin typeface="Arial"/>
                      </a:endParaRPr>
                    </a:p>
                  </a:txBody>
                  <a:tcPr marT="25405" marB="38108" anchor="ctr">
                    <a:lnL w="127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smtClean="0">
                          <a:solidFill>
                            <a:srgbClr val="000000"/>
                          </a:solidFill>
                          <a:latin typeface="Arial"/>
                        </a:rPr>
                        <a:t>6,68</a:t>
                      </a:r>
                      <a:endParaRPr lang="nl-BE" sz="1400" i="0">
                        <a:solidFill>
                          <a:srgbClr val="000000"/>
                        </a:solidFill>
                        <a:latin typeface="Arial"/>
                      </a:endParaRPr>
                    </a:p>
                  </a:txBody>
                  <a:tcPr marT="25405" marB="38108" anchor="ctr">
                    <a:lnL w="12700" cmpd="sng">
                      <a:solidFill>
                        <a:srgbClr val="3B7DBB"/>
                      </a:solidFill>
                    </a:lnL>
                    <a:lnR w="254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r>
              <a:tr h="368293">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l"/>
                      <a:r>
                        <a:rPr lang="nl-BE" sz="2000" b="1" i="0" smtClean="0">
                          <a:solidFill>
                            <a:srgbClr val="000000"/>
                          </a:solidFill>
                          <a:latin typeface="Arial"/>
                        </a:rPr>
                        <a:t>Contenu de la fonction</a:t>
                      </a:r>
                      <a:endParaRPr lang="nl-BE" sz="2000" b="1" i="0">
                        <a:solidFill>
                          <a:srgbClr val="000000"/>
                        </a:solidFill>
                        <a:latin typeface="Arial"/>
                      </a:endParaRPr>
                    </a:p>
                  </a:txBody>
                  <a:tcPr marT="25405" marB="38108" anchor="ctr">
                    <a:lnL w="254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dirty="0" smtClean="0">
                          <a:solidFill>
                            <a:srgbClr val="00B050"/>
                          </a:solidFill>
                          <a:latin typeface="Arial"/>
                        </a:rPr>
                        <a:t>7,69</a:t>
                      </a:r>
                      <a:endParaRPr lang="nl-BE" sz="1400" i="0" dirty="0">
                        <a:solidFill>
                          <a:srgbClr val="00B050"/>
                        </a:solidFill>
                        <a:latin typeface="Arial"/>
                      </a:endParaRPr>
                    </a:p>
                  </a:txBody>
                  <a:tcPr marT="25405" marB="38108" anchor="ctr">
                    <a:lnL w="127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smtClean="0">
                          <a:solidFill>
                            <a:srgbClr val="000000"/>
                          </a:solidFill>
                          <a:latin typeface="Arial"/>
                        </a:rPr>
                        <a:t>7,20</a:t>
                      </a:r>
                      <a:endParaRPr lang="nl-BE" sz="1400" i="0">
                        <a:solidFill>
                          <a:srgbClr val="000000"/>
                        </a:solidFill>
                        <a:latin typeface="Arial"/>
                      </a:endParaRPr>
                    </a:p>
                  </a:txBody>
                  <a:tcPr marT="25405" marB="38108" anchor="ctr">
                    <a:lnL w="12700" cmpd="sng">
                      <a:solidFill>
                        <a:srgbClr val="3B7DBB"/>
                      </a:solidFill>
                    </a:lnL>
                    <a:lnR w="254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r>
              <a:tr h="368293">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l"/>
                      <a:r>
                        <a:rPr lang="nl-BE" sz="2000" b="1" i="0" smtClean="0">
                          <a:solidFill>
                            <a:srgbClr val="000000"/>
                          </a:solidFill>
                          <a:latin typeface="Arial"/>
                        </a:rPr>
                        <a:t>Valeurs &amp; Culture</a:t>
                      </a:r>
                      <a:endParaRPr lang="nl-BE" sz="2000" b="1" i="0">
                        <a:solidFill>
                          <a:srgbClr val="000000"/>
                        </a:solidFill>
                        <a:latin typeface="Arial"/>
                      </a:endParaRPr>
                    </a:p>
                  </a:txBody>
                  <a:tcPr marT="25405" marB="38108" anchor="ctr">
                    <a:lnL w="254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dirty="0" smtClean="0">
                          <a:solidFill>
                            <a:srgbClr val="FF0000"/>
                          </a:solidFill>
                          <a:latin typeface="Arial"/>
                        </a:rPr>
                        <a:t>6,09</a:t>
                      </a:r>
                      <a:endParaRPr lang="nl-BE" sz="1400" i="0" dirty="0">
                        <a:solidFill>
                          <a:srgbClr val="FF0000"/>
                        </a:solidFill>
                        <a:latin typeface="Arial"/>
                      </a:endParaRPr>
                    </a:p>
                  </a:txBody>
                  <a:tcPr marT="25405" marB="38108" anchor="ctr">
                    <a:lnL w="127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smtClean="0">
                          <a:solidFill>
                            <a:srgbClr val="000000"/>
                          </a:solidFill>
                          <a:latin typeface="Arial"/>
                        </a:rPr>
                        <a:t>6,30</a:t>
                      </a:r>
                      <a:endParaRPr lang="nl-BE" sz="1400" i="0">
                        <a:solidFill>
                          <a:srgbClr val="000000"/>
                        </a:solidFill>
                        <a:latin typeface="Arial"/>
                      </a:endParaRPr>
                    </a:p>
                  </a:txBody>
                  <a:tcPr marT="25405" marB="38108" anchor="ctr">
                    <a:lnL w="12700" cmpd="sng">
                      <a:solidFill>
                        <a:srgbClr val="3B7DBB"/>
                      </a:solidFill>
                    </a:lnL>
                    <a:lnR w="254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r>
              <a:tr h="368293">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l"/>
                      <a:r>
                        <a:rPr lang="nl-BE" sz="2000" b="1" i="0" smtClean="0">
                          <a:solidFill>
                            <a:srgbClr val="000000"/>
                          </a:solidFill>
                          <a:latin typeface="Arial"/>
                        </a:rPr>
                        <a:t>Travail d'équipe &amp; Collègues</a:t>
                      </a:r>
                      <a:endParaRPr lang="nl-BE" sz="2000" b="1" i="0">
                        <a:solidFill>
                          <a:srgbClr val="000000"/>
                        </a:solidFill>
                        <a:latin typeface="Arial"/>
                      </a:endParaRPr>
                    </a:p>
                  </a:txBody>
                  <a:tcPr marT="25405" marB="38108" anchor="ctr">
                    <a:lnL w="254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dirty="0" smtClean="0">
                          <a:solidFill>
                            <a:srgbClr val="000000"/>
                          </a:solidFill>
                          <a:latin typeface="Arial"/>
                        </a:rPr>
                        <a:t>6,72</a:t>
                      </a:r>
                      <a:endParaRPr lang="nl-BE" sz="1400" i="0" dirty="0">
                        <a:solidFill>
                          <a:srgbClr val="000000"/>
                        </a:solidFill>
                        <a:latin typeface="Arial"/>
                      </a:endParaRPr>
                    </a:p>
                  </a:txBody>
                  <a:tcPr marT="25405" marB="38108" anchor="ctr">
                    <a:lnL w="127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smtClean="0">
                          <a:solidFill>
                            <a:srgbClr val="000000"/>
                          </a:solidFill>
                          <a:latin typeface="Arial"/>
                        </a:rPr>
                        <a:t>6,72</a:t>
                      </a:r>
                      <a:endParaRPr lang="nl-BE" sz="1400" i="0">
                        <a:solidFill>
                          <a:srgbClr val="000000"/>
                        </a:solidFill>
                        <a:latin typeface="Arial"/>
                      </a:endParaRPr>
                    </a:p>
                  </a:txBody>
                  <a:tcPr marT="25405" marB="38108" anchor="ctr">
                    <a:lnL w="12700" cmpd="sng">
                      <a:solidFill>
                        <a:srgbClr val="3B7DBB"/>
                      </a:solidFill>
                    </a:lnL>
                    <a:lnR w="254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r>
              <a:tr h="368293">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l"/>
                      <a:r>
                        <a:rPr lang="nl-BE" sz="2000" b="1" i="0" smtClean="0">
                          <a:solidFill>
                            <a:srgbClr val="000000"/>
                          </a:solidFill>
                          <a:latin typeface="Arial"/>
                        </a:rPr>
                        <a:t>Communication interne</a:t>
                      </a:r>
                      <a:endParaRPr lang="nl-BE" sz="2000" b="1" i="0">
                        <a:solidFill>
                          <a:srgbClr val="000000"/>
                        </a:solidFill>
                        <a:latin typeface="Arial"/>
                      </a:endParaRPr>
                    </a:p>
                  </a:txBody>
                  <a:tcPr marT="25405" marB="38108" anchor="ctr">
                    <a:lnL w="254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smtClean="0">
                          <a:solidFill>
                            <a:srgbClr val="FF0000"/>
                          </a:solidFill>
                          <a:latin typeface="Arial"/>
                        </a:rPr>
                        <a:t>6,32</a:t>
                      </a:r>
                      <a:endParaRPr lang="nl-BE" sz="1400" i="0">
                        <a:solidFill>
                          <a:srgbClr val="FF0000"/>
                        </a:solidFill>
                        <a:latin typeface="Arial"/>
                      </a:endParaRPr>
                    </a:p>
                  </a:txBody>
                  <a:tcPr marT="25405" marB="38108" anchor="ctr">
                    <a:lnL w="127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dirty="0" smtClean="0">
                          <a:solidFill>
                            <a:srgbClr val="000000"/>
                          </a:solidFill>
                          <a:latin typeface="Arial"/>
                        </a:rPr>
                        <a:t>6,73</a:t>
                      </a:r>
                      <a:endParaRPr lang="nl-BE" sz="1400" i="0" dirty="0">
                        <a:solidFill>
                          <a:srgbClr val="000000"/>
                        </a:solidFill>
                        <a:latin typeface="Arial"/>
                      </a:endParaRPr>
                    </a:p>
                  </a:txBody>
                  <a:tcPr marT="25405" marB="38108" anchor="ctr">
                    <a:lnL w="12700" cmpd="sng">
                      <a:solidFill>
                        <a:srgbClr val="3B7DBB"/>
                      </a:solidFill>
                    </a:lnL>
                    <a:lnR w="254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FFFFF"/>
                    </a:solidFill>
                  </a:tcPr>
                </a:tc>
              </a:tr>
              <a:tr h="368293">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l"/>
                      <a:r>
                        <a:rPr lang="nl-BE" sz="2000" b="1" i="0" smtClean="0">
                          <a:solidFill>
                            <a:srgbClr val="000000"/>
                          </a:solidFill>
                          <a:latin typeface="Arial"/>
                        </a:rPr>
                        <a:t>Ouverture au changement</a:t>
                      </a:r>
                      <a:endParaRPr lang="nl-BE" sz="2000" b="1" i="0">
                        <a:solidFill>
                          <a:srgbClr val="000000"/>
                        </a:solidFill>
                        <a:latin typeface="Arial"/>
                      </a:endParaRPr>
                    </a:p>
                  </a:txBody>
                  <a:tcPr marT="25405" marB="38108" anchor="ctr">
                    <a:lnL w="254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smtClean="0">
                          <a:solidFill>
                            <a:srgbClr val="FF0000"/>
                          </a:solidFill>
                          <a:latin typeface="Arial"/>
                        </a:rPr>
                        <a:t>5,84</a:t>
                      </a:r>
                      <a:endParaRPr lang="nl-BE" sz="1400" i="0">
                        <a:solidFill>
                          <a:srgbClr val="FF0000"/>
                        </a:solidFill>
                        <a:latin typeface="Arial"/>
                      </a:endParaRPr>
                    </a:p>
                  </a:txBody>
                  <a:tcPr marT="25405" marB="38108" anchor="ctr">
                    <a:lnL w="12700" cmpd="sng">
                      <a:solidFill>
                        <a:srgbClr val="3B7DBB"/>
                      </a:solidFill>
                    </a:lnL>
                    <a:lnR w="127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dirty="0" smtClean="0">
                          <a:solidFill>
                            <a:srgbClr val="000000"/>
                          </a:solidFill>
                          <a:latin typeface="Arial"/>
                        </a:rPr>
                        <a:t>5,92</a:t>
                      </a:r>
                      <a:endParaRPr lang="nl-BE" sz="1400" i="0" dirty="0">
                        <a:solidFill>
                          <a:srgbClr val="000000"/>
                        </a:solidFill>
                        <a:latin typeface="Arial"/>
                      </a:endParaRPr>
                    </a:p>
                  </a:txBody>
                  <a:tcPr marT="25405" marB="38108" anchor="ctr">
                    <a:lnL w="12700" cmpd="sng">
                      <a:solidFill>
                        <a:srgbClr val="3B7DBB"/>
                      </a:solidFill>
                    </a:lnL>
                    <a:lnR w="25400" cmpd="sng">
                      <a:solidFill>
                        <a:srgbClr val="3B7DBB"/>
                      </a:solidFill>
                    </a:lnR>
                    <a:lnT w="12700" cmpd="sng">
                      <a:solidFill>
                        <a:srgbClr val="3B7DBB"/>
                      </a:solidFill>
                    </a:lnT>
                    <a:lnB w="12700" cmpd="sng">
                      <a:solidFill>
                        <a:srgbClr val="3B7DBB"/>
                      </a:solidFill>
                    </a:lnB>
                    <a:lnTlToBr w="12700" cmpd="sng">
                      <a:noFill/>
                      <a:prstDash val="solid"/>
                    </a:lnTlToBr>
                    <a:lnBlToTr w="12700" cmpd="sng">
                      <a:noFill/>
                      <a:prstDash val="solid"/>
                    </a:lnBlToTr>
                    <a:solidFill>
                      <a:srgbClr val="F1F1F1"/>
                    </a:solidFill>
                  </a:tcPr>
                </a:tc>
              </a:tr>
              <a:tr h="368293">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l"/>
                      <a:r>
                        <a:rPr lang="nl-BE" sz="2000" b="1" i="0" dirty="0" err="1" smtClean="0">
                          <a:solidFill>
                            <a:srgbClr val="000000"/>
                          </a:solidFill>
                          <a:latin typeface="Arial"/>
                        </a:rPr>
                        <a:t>Politique</a:t>
                      </a:r>
                      <a:r>
                        <a:rPr lang="nl-BE" sz="2000" b="1" i="0" dirty="0" smtClean="0">
                          <a:solidFill>
                            <a:srgbClr val="000000"/>
                          </a:solidFill>
                          <a:latin typeface="Arial"/>
                        </a:rPr>
                        <a:t> &amp; Changement</a:t>
                      </a:r>
                      <a:endParaRPr lang="nl-BE" sz="2000" b="1" i="0" dirty="0">
                        <a:solidFill>
                          <a:srgbClr val="000000"/>
                        </a:solidFill>
                        <a:latin typeface="Arial"/>
                      </a:endParaRPr>
                    </a:p>
                  </a:txBody>
                  <a:tcPr marT="25405" marB="38108" anchor="ctr">
                    <a:lnL w="25400" cmpd="sng">
                      <a:solidFill>
                        <a:srgbClr val="3B7DBB"/>
                      </a:solidFill>
                    </a:lnL>
                    <a:lnR w="12700" cmpd="sng">
                      <a:solidFill>
                        <a:srgbClr val="3B7DBB"/>
                      </a:solidFill>
                    </a:lnR>
                    <a:lnT w="12700" cmpd="sng">
                      <a:solidFill>
                        <a:srgbClr val="3B7DBB"/>
                      </a:solidFill>
                    </a:lnT>
                    <a:lnB w="25400" cmpd="sng">
                      <a:solidFill>
                        <a:srgbClr val="3B7DBB"/>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dirty="0" smtClean="0">
                          <a:solidFill>
                            <a:srgbClr val="FF0000"/>
                          </a:solidFill>
                          <a:latin typeface="Arial"/>
                        </a:rPr>
                        <a:t>5,99</a:t>
                      </a:r>
                      <a:endParaRPr lang="nl-BE" sz="1400" i="0" dirty="0">
                        <a:solidFill>
                          <a:srgbClr val="FF0000"/>
                        </a:solidFill>
                        <a:latin typeface="Arial"/>
                      </a:endParaRPr>
                    </a:p>
                  </a:txBody>
                  <a:tcPr marT="25405" marB="38108" anchor="ctr">
                    <a:lnL w="12700" cmpd="sng">
                      <a:solidFill>
                        <a:srgbClr val="3B7DBB"/>
                      </a:solidFill>
                    </a:lnL>
                    <a:lnR w="12700" cmpd="sng">
                      <a:solidFill>
                        <a:srgbClr val="3B7DBB"/>
                      </a:solidFill>
                    </a:lnR>
                    <a:lnT w="12700" cmpd="sng">
                      <a:solidFill>
                        <a:srgbClr val="3B7DBB"/>
                      </a:solidFill>
                    </a:lnT>
                    <a:lnB w="25400" cmpd="sng">
                      <a:solidFill>
                        <a:srgbClr val="3B7DBB"/>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ＭＳ Ｐゴシック"/>
                        </a:defRPr>
                      </a:lvl1pPr>
                      <a:lvl2pPr marL="457200" algn="l" defTabSz="914400" rtl="0" eaLnBrk="1" latinLnBrk="0" hangingPunct="1">
                        <a:defRPr sz="1800" kern="1200">
                          <a:solidFill>
                            <a:schemeClr val="dk1"/>
                          </a:solidFill>
                          <a:latin typeface="Arial"/>
                          <a:ea typeface="ＭＳ Ｐゴシック"/>
                        </a:defRPr>
                      </a:lvl2pPr>
                      <a:lvl3pPr marL="914400" algn="l" defTabSz="914400" rtl="0" eaLnBrk="1" latinLnBrk="0" hangingPunct="1">
                        <a:defRPr sz="1800" kern="1200">
                          <a:solidFill>
                            <a:schemeClr val="dk1"/>
                          </a:solidFill>
                          <a:latin typeface="Arial"/>
                          <a:ea typeface="ＭＳ Ｐゴシック"/>
                        </a:defRPr>
                      </a:lvl3pPr>
                      <a:lvl4pPr marL="1371600" algn="l" defTabSz="914400" rtl="0" eaLnBrk="1" latinLnBrk="0" hangingPunct="1">
                        <a:defRPr sz="1800" kern="1200">
                          <a:solidFill>
                            <a:schemeClr val="dk1"/>
                          </a:solidFill>
                          <a:latin typeface="Arial"/>
                          <a:ea typeface="ＭＳ Ｐゴシック"/>
                        </a:defRPr>
                      </a:lvl4pPr>
                      <a:lvl5pPr marL="1828800" algn="l" defTabSz="914400" rtl="0" eaLnBrk="1" latinLnBrk="0" hangingPunct="1">
                        <a:defRPr sz="1800" kern="1200">
                          <a:solidFill>
                            <a:schemeClr val="dk1"/>
                          </a:solidFill>
                          <a:latin typeface="Arial"/>
                          <a:ea typeface="ＭＳ Ｐゴシック"/>
                        </a:defRPr>
                      </a:lvl5pPr>
                      <a:lvl6pPr marL="2286000" algn="l" defTabSz="914400" rtl="0" eaLnBrk="1" latinLnBrk="0" hangingPunct="1">
                        <a:defRPr sz="1800" kern="1200">
                          <a:solidFill>
                            <a:schemeClr val="dk1"/>
                          </a:solidFill>
                          <a:latin typeface="Arial"/>
                          <a:ea typeface="ＭＳ Ｐゴシック"/>
                        </a:defRPr>
                      </a:lvl6pPr>
                      <a:lvl7pPr marL="2743200" algn="l" defTabSz="914400" rtl="0" eaLnBrk="1" latinLnBrk="0" hangingPunct="1">
                        <a:defRPr sz="1800" kern="1200">
                          <a:solidFill>
                            <a:schemeClr val="dk1"/>
                          </a:solidFill>
                          <a:latin typeface="Arial"/>
                          <a:ea typeface="ＭＳ Ｐゴシック"/>
                        </a:defRPr>
                      </a:lvl7pPr>
                      <a:lvl8pPr marL="3200400" algn="l" defTabSz="914400" rtl="0" eaLnBrk="1" latinLnBrk="0" hangingPunct="1">
                        <a:defRPr sz="1800" kern="1200">
                          <a:solidFill>
                            <a:schemeClr val="dk1"/>
                          </a:solidFill>
                          <a:latin typeface="Arial"/>
                          <a:ea typeface="ＭＳ Ｐゴシック"/>
                        </a:defRPr>
                      </a:lvl8pPr>
                      <a:lvl9pPr marL="3657600" algn="l" defTabSz="914400" rtl="0" eaLnBrk="1" latinLnBrk="0" hangingPunct="1">
                        <a:defRPr sz="1800" kern="1200">
                          <a:solidFill>
                            <a:schemeClr val="dk1"/>
                          </a:solidFill>
                          <a:latin typeface="Arial"/>
                          <a:ea typeface="ＭＳ Ｐゴシック"/>
                        </a:defRPr>
                      </a:lvl9pPr>
                    </a:lstStyle>
                    <a:p>
                      <a:pPr algn="ctr"/>
                      <a:r>
                        <a:rPr lang="nl-BE" sz="1400" i="0" dirty="0" smtClean="0">
                          <a:solidFill>
                            <a:srgbClr val="000000"/>
                          </a:solidFill>
                          <a:latin typeface="Arial"/>
                        </a:rPr>
                        <a:t>6,11</a:t>
                      </a:r>
                      <a:endParaRPr lang="nl-BE" sz="1400" i="0" dirty="0">
                        <a:solidFill>
                          <a:srgbClr val="000000"/>
                        </a:solidFill>
                        <a:latin typeface="Arial"/>
                      </a:endParaRPr>
                    </a:p>
                  </a:txBody>
                  <a:tcPr marT="25405" marB="38108" anchor="ctr">
                    <a:lnL w="12700" cmpd="sng">
                      <a:solidFill>
                        <a:srgbClr val="3B7DBB"/>
                      </a:solidFill>
                    </a:lnL>
                    <a:lnR w="25400" cmpd="sng">
                      <a:solidFill>
                        <a:srgbClr val="3B7DBB"/>
                      </a:solidFill>
                    </a:lnR>
                    <a:lnT w="12700" cmpd="sng">
                      <a:solidFill>
                        <a:srgbClr val="3B7DBB"/>
                      </a:solidFill>
                    </a:lnT>
                    <a:lnB w="25400" cmpd="sng">
                      <a:solidFill>
                        <a:srgbClr val="3B7DBB"/>
                      </a:solidFill>
                    </a:lnB>
                    <a:lnTlToBr w="12700" cmpd="sng">
                      <a:noFill/>
                      <a:prstDash val="solid"/>
                    </a:lnTlToBr>
                    <a:lnBlToTr w="12700" cmpd="sng">
                      <a:noFill/>
                      <a:prstDash val="solid"/>
                    </a:lnBlToTr>
                    <a:solidFill>
                      <a:srgbClr val="FFFFFF"/>
                    </a:solidFill>
                  </a:tcPr>
                </a:tc>
              </a:tr>
            </a:tbl>
          </a:graphicData>
        </a:graphic>
      </p:graphicFrame>
    </p:spTree>
    <p:extLst>
      <p:ext uri="{BB962C8B-B14F-4D97-AF65-F5344CB8AC3E}">
        <p14:creationId xmlns:p14="http://schemas.microsoft.com/office/powerpoint/2010/main" val="42348455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normAutofit fontScale="90000"/>
          </a:bodyPr>
          <a:lstStyle/>
          <a:p>
            <a:pPr eaLnBrk="1" hangingPunct="1"/>
            <a:r>
              <a:rPr lang="nl-BE" altLang="fr-FR" smtClean="0"/>
              <a:t>Analyse des différences significatives</a:t>
            </a:r>
          </a:p>
        </p:txBody>
      </p:sp>
      <p:sp>
        <p:nvSpPr>
          <p:cNvPr id="75779" name="Text Placeholder 2"/>
          <p:cNvSpPr>
            <a:spLocks noGrp="1"/>
          </p:cNvSpPr>
          <p:nvPr>
            <p:ph type="body" idx="1"/>
          </p:nvPr>
        </p:nvSpPr>
        <p:spPr/>
        <p:txBody>
          <a:bodyPr/>
          <a:lstStyle/>
          <a:p>
            <a:pPr marL="127000" indent="-127000" eaLnBrk="1" hangingPunct="1"/>
            <a:r>
              <a:rPr lang="nl-BE" altLang="fr-FR" smtClean="0"/>
              <a:t>Age</a:t>
            </a:r>
          </a:p>
        </p:txBody>
      </p:sp>
      <p:sp>
        <p:nvSpPr>
          <p:cNvPr id="7578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5D000291-9B8E-421E-9C51-710EF826F912}" type="slidenum">
              <a:rPr lang="nl-NL" altLang="fr-FR">
                <a:solidFill>
                  <a:srgbClr val="FF3333"/>
                </a:solidFill>
                <a:latin typeface="Myriad Pro"/>
              </a:rPr>
              <a:pPr eaLnBrk="1" hangingPunct="1"/>
              <a:t>23</a:t>
            </a:fld>
            <a:endParaRPr lang="nl-NL" altLang="fr-FR">
              <a:solidFill>
                <a:srgbClr val="FF3333"/>
              </a:solidFill>
              <a:latin typeface="Myriad Pro"/>
            </a:endParaRPr>
          </a:p>
        </p:txBody>
      </p:sp>
      <p:pic>
        <p:nvPicPr>
          <p:cNvPr id="75781" name="Picture 4" descr="3999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700808"/>
            <a:ext cx="10236200" cy="678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3009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normAutofit fontScale="90000"/>
          </a:bodyPr>
          <a:lstStyle/>
          <a:p>
            <a:pPr eaLnBrk="1" hangingPunct="1"/>
            <a:r>
              <a:rPr lang="fr-FR" altLang="fr-FR" smtClean="0"/>
              <a:t>Résumé sur base des différences significatives</a:t>
            </a:r>
            <a:endParaRPr lang="nl-BE" altLang="fr-FR" smtClean="0"/>
          </a:p>
        </p:txBody>
      </p:sp>
      <p:sp>
        <p:nvSpPr>
          <p:cNvPr id="80899" name="Text Placeholder 2"/>
          <p:cNvSpPr>
            <a:spLocks noGrp="1"/>
          </p:cNvSpPr>
          <p:nvPr>
            <p:ph type="body" idx="1"/>
          </p:nvPr>
        </p:nvSpPr>
        <p:spPr/>
        <p:txBody>
          <a:bodyPr/>
          <a:lstStyle/>
          <a:p>
            <a:pPr marL="127000" indent="-127000" eaLnBrk="1" hangingPunct="1"/>
            <a:r>
              <a:rPr lang="nl-BE" altLang="fr-FR" sz="1800" dirty="0" err="1" smtClean="0"/>
              <a:t>Généralement</a:t>
            </a:r>
            <a:r>
              <a:rPr lang="nl-BE" altLang="fr-FR" sz="1800" dirty="0" smtClean="0"/>
              <a:t> : </a:t>
            </a:r>
          </a:p>
          <a:p>
            <a:pPr marL="127000" indent="-127000" eaLnBrk="1" hangingPunct="1">
              <a:buFontTx/>
              <a:buNone/>
            </a:pPr>
            <a:r>
              <a:rPr lang="nl-BE" altLang="fr-FR" sz="1800" b="1" i="1" dirty="0" err="1" smtClean="0">
                <a:solidFill>
                  <a:srgbClr val="00CC00"/>
                </a:solidFill>
              </a:rPr>
              <a:t>Significativement</a:t>
            </a:r>
            <a:r>
              <a:rPr lang="nl-BE" altLang="fr-FR" sz="1800" b="1" i="1" dirty="0" smtClean="0">
                <a:solidFill>
                  <a:srgbClr val="00CC00"/>
                </a:solidFill>
              </a:rPr>
              <a:t> plus </a:t>
            </a:r>
            <a:r>
              <a:rPr lang="nl-BE" altLang="fr-FR" sz="1800" b="1" i="1" dirty="0" err="1" smtClean="0">
                <a:solidFill>
                  <a:srgbClr val="00CC00"/>
                </a:solidFill>
              </a:rPr>
              <a:t>satisfait</a:t>
            </a:r>
            <a:r>
              <a:rPr lang="nl-BE" altLang="fr-FR" sz="1800" b="1" i="1" dirty="0" smtClean="0">
                <a:solidFill>
                  <a:srgbClr val="00CC00"/>
                </a:solidFill>
              </a:rPr>
              <a:t> :</a:t>
            </a:r>
          </a:p>
          <a:p>
            <a:pPr lvl="1" eaLnBrk="1" hangingPunct="1"/>
            <a:r>
              <a:rPr lang="fr-FR" altLang="fr-FR" sz="1800" dirty="0" smtClean="0"/>
              <a:t>Age : « Moins de 25 ans », « 25-29 ans »</a:t>
            </a:r>
          </a:p>
          <a:p>
            <a:pPr lvl="1" eaLnBrk="1" hangingPunct="1"/>
            <a:r>
              <a:rPr lang="nl-BE" altLang="fr-FR" sz="1800" dirty="0" err="1" smtClean="0"/>
              <a:t>Enseignant</a:t>
            </a:r>
            <a:r>
              <a:rPr lang="nl-BE" altLang="fr-FR" sz="1800" dirty="0" smtClean="0"/>
              <a:t> : « Non »</a:t>
            </a:r>
          </a:p>
          <a:p>
            <a:pPr lvl="1" eaLnBrk="1" hangingPunct="1"/>
            <a:r>
              <a:rPr lang="fr-FR" altLang="fr-FR" sz="1800" dirty="0" smtClean="0"/>
              <a:t>Ancienneté : « Moins de 5 ans »</a:t>
            </a:r>
          </a:p>
          <a:p>
            <a:pPr lvl="1" eaLnBrk="1" hangingPunct="1"/>
            <a:r>
              <a:rPr lang="fr-FR" altLang="fr-FR" sz="1800" dirty="0" smtClean="0"/>
              <a:t>Qualifications : « Secondaire supérieur et/ou Certificat de qualification de </a:t>
            </a:r>
            <a:r>
              <a:rPr lang="fr-FR" altLang="fr-FR" sz="1800" dirty="0" err="1" smtClean="0"/>
              <a:t>6e</a:t>
            </a:r>
            <a:r>
              <a:rPr lang="fr-FR" altLang="fr-FR" sz="1800" dirty="0" smtClean="0"/>
              <a:t> année avec expérience utile »</a:t>
            </a:r>
          </a:p>
          <a:p>
            <a:pPr lvl="1" eaLnBrk="1" hangingPunct="1"/>
            <a:r>
              <a:rPr lang="nl-BE" altLang="fr-FR" sz="1800" dirty="0" err="1" smtClean="0"/>
              <a:t>Région</a:t>
            </a:r>
            <a:r>
              <a:rPr lang="nl-BE" altLang="fr-FR" sz="1800" dirty="0" smtClean="0"/>
              <a:t> : « </a:t>
            </a:r>
            <a:r>
              <a:rPr lang="nl-BE" altLang="fr-FR" sz="1800" dirty="0" err="1" smtClean="0"/>
              <a:t>Ville</a:t>
            </a:r>
            <a:r>
              <a:rPr lang="nl-BE" altLang="fr-FR" sz="1800" dirty="0" smtClean="0"/>
              <a:t> de Bruxelles »</a:t>
            </a:r>
          </a:p>
          <a:p>
            <a:pPr lvl="1" eaLnBrk="1" hangingPunct="1"/>
            <a:r>
              <a:rPr lang="nl-BE" altLang="fr-FR" sz="1800" dirty="0" err="1" smtClean="0"/>
              <a:t>Titre</a:t>
            </a:r>
            <a:r>
              <a:rPr lang="nl-BE" altLang="fr-FR" sz="1800" dirty="0" smtClean="0"/>
              <a:t> </a:t>
            </a:r>
            <a:r>
              <a:rPr lang="nl-BE" altLang="fr-FR" sz="1800" dirty="0" err="1" smtClean="0"/>
              <a:t>pédagogique</a:t>
            </a:r>
            <a:r>
              <a:rPr lang="nl-BE" altLang="fr-FR" sz="1800" dirty="0" smtClean="0"/>
              <a:t> : « Non »</a:t>
            </a:r>
          </a:p>
          <a:p>
            <a:pPr lvl="1" eaLnBrk="1" hangingPunct="1"/>
            <a:r>
              <a:rPr lang="nl-BE" altLang="fr-FR" sz="1800" dirty="0" err="1" smtClean="0"/>
              <a:t>Expérience</a:t>
            </a:r>
            <a:r>
              <a:rPr lang="nl-BE" altLang="fr-FR" sz="1800" dirty="0" smtClean="0"/>
              <a:t> </a:t>
            </a:r>
            <a:r>
              <a:rPr lang="nl-BE" altLang="fr-FR" sz="1800" dirty="0" err="1" smtClean="0"/>
              <a:t>utile</a:t>
            </a:r>
            <a:r>
              <a:rPr lang="nl-BE" altLang="fr-FR" sz="1800" dirty="0" smtClean="0"/>
              <a:t> : « </a:t>
            </a:r>
            <a:r>
              <a:rPr lang="nl-BE" altLang="fr-FR" sz="1800" dirty="0" err="1" smtClean="0"/>
              <a:t>Oui</a:t>
            </a:r>
            <a:r>
              <a:rPr lang="nl-BE" altLang="fr-FR" sz="1800" dirty="0" smtClean="0"/>
              <a:t> »</a:t>
            </a:r>
          </a:p>
          <a:p>
            <a:pPr lvl="1" eaLnBrk="1" hangingPunct="1"/>
            <a:r>
              <a:rPr lang="nl-BE" altLang="fr-FR" sz="1800" dirty="0" err="1" smtClean="0"/>
              <a:t>Régime</a:t>
            </a:r>
            <a:r>
              <a:rPr lang="nl-BE" altLang="fr-FR" sz="1800" dirty="0" smtClean="0"/>
              <a:t> : « A </a:t>
            </a:r>
            <a:r>
              <a:rPr lang="nl-BE" altLang="fr-FR" sz="1800" dirty="0" err="1" smtClean="0"/>
              <a:t>temps</a:t>
            </a:r>
            <a:r>
              <a:rPr lang="nl-BE" altLang="fr-FR" sz="1800" dirty="0" smtClean="0"/>
              <a:t> </a:t>
            </a:r>
            <a:r>
              <a:rPr lang="nl-BE" altLang="fr-FR" sz="1800" dirty="0" err="1" smtClean="0"/>
              <a:t>partiel</a:t>
            </a:r>
            <a:r>
              <a:rPr lang="nl-BE" altLang="fr-FR" sz="1800" dirty="0" smtClean="0"/>
              <a:t> »</a:t>
            </a:r>
          </a:p>
          <a:p>
            <a:pPr lvl="1" eaLnBrk="1" hangingPunct="1"/>
            <a:r>
              <a:rPr lang="fr-FR" altLang="fr-FR" sz="1800" dirty="0" smtClean="0"/>
              <a:t>Niveau d'enseignement : « Enseignement de promotion sociale et enseignement secondaire artistique à horaire réduit »</a:t>
            </a:r>
          </a:p>
          <a:p>
            <a:pPr lvl="1" eaLnBrk="1" hangingPunct="1"/>
            <a:r>
              <a:rPr lang="nl-BE" altLang="fr-FR" sz="1800" dirty="0" err="1" smtClean="0"/>
              <a:t>Langue</a:t>
            </a:r>
            <a:r>
              <a:rPr lang="nl-BE" altLang="fr-FR" sz="1800" dirty="0" smtClean="0"/>
              <a:t> : « </a:t>
            </a:r>
            <a:r>
              <a:rPr lang="nl-BE" altLang="fr-FR" sz="1800" dirty="0" err="1" smtClean="0"/>
              <a:t>Néerlandais</a:t>
            </a:r>
            <a:r>
              <a:rPr lang="nl-BE" altLang="fr-FR" sz="1800" dirty="0" smtClean="0"/>
              <a:t> »</a:t>
            </a:r>
          </a:p>
          <a:p>
            <a:pPr marL="127000" indent="-127000" eaLnBrk="1" hangingPunct="1">
              <a:buFontTx/>
              <a:buNone/>
            </a:pPr>
            <a:endParaRPr lang="nl-BE" altLang="fr-FR" dirty="0" smtClean="0"/>
          </a:p>
        </p:txBody>
      </p:sp>
      <p:sp>
        <p:nvSpPr>
          <p:cNvPr id="8090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8A2C9C83-6A0B-4AE5-BD5F-ABD3DCF57545}" type="slidenum">
              <a:rPr lang="nl-NL" altLang="fr-FR">
                <a:solidFill>
                  <a:srgbClr val="FF3333"/>
                </a:solidFill>
                <a:latin typeface="Myriad Pro"/>
              </a:rPr>
              <a:pPr eaLnBrk="1" hangingPunct="1"/>
              <a:t>24</a:t>
            </a:fld>
            <a:endParaRPr lang="nl-NL" altLang="fr-FR">
              <a:solidFill>
                <a:srgbClr val="FF3333"/>
              </a:solidFill>
              <a:latin typeface="Myriad Pro"/>
            </a:endParaRPr>
          </a:p>
        </p:txBody>
      </p:sp>
    </p:spTree>
    <p:extLst>
      <p:ext uri="{BB962C8B-B14F-4D97-AF65-F5344CB8AC3E}">
        <p14:creationId xmlns:p14="http://schemas.microsoft.com/office/powerpoint/2010/main" val="58428070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normAutofit fontScale="90000"/>
          </a:bodyPr>
          <a:lstStyle/>
          <a:p>
            <a:pPr eaLnBrk="1" hangingPunct="1"/>
            <a:r>
              <a:rPr lang="fr-FR" altLang="fr-FR" dirty="0" smtClean="0"/>
              <a:t>Résumé sur base des différences significatives</a:t>
            </a:r>
            <a:endParaRPr lang="nl-BE" altLang="fr-FR" dirty="0" smtClean="0"/>
          </a:p>
        </p:txBody>
      </p:sp>
      <p:sp>
        <p:nvSpPr>
          <p:cNvPr id="3" name="Text Placeholder 2"/>
          <p:cNvSpPr>
            <a:spLocks noGrp="1"/>
          </p:cNvSpPr>
          <p:nvPr>
            <p:ph type="body" idx="1"/>
          </p:nvPr>
        </p:nvSpPr>
        <p:spPr/>
        <p:txBody>
          <a:bodyPr/>
          <a:lstStyle/>
          <a:p>
            <a:pPr marL="127000" indent="-127000" eaLnBrk="1" hangingPunct="1">
              <a:defRPr/>
            </a:pPr>
            <a:r>
              <a:rPr lang="nl-BE" sz="2000" dirty="0" err="1" smtClean="0"/>
              <a:t>Généralement</a:t>
            </a:r>
            <a:r>
              <a:rPr lang="nl-BE" sz="2000" dirty="0" smtClean="0"/>
              <a:t> : </a:t>
            </a:r>
          </a:p>
          <a:p>
            <a:pPr marL="127000" indent="-127000" eaLnBrk="1" hangingPunct="1">
              <a:buFontTx/>
              <a:buNone/>
              <a:defRPr/>
            </a:pPr>
            <a:r>
              <a:rPr lang="nl-BE" sz="2000" b="1" i="1" dirty="0" err="1" smtClean="0">
                <a:solidFill>
                  <a:srgbClr val="EA424B"/>
                </a:solidFill>
              </a:rPr>
              <a:t>Significativement</a:t>
            </a:r>
            <a:r>
              <a:rPr lang="nl-BE" sz="2000" b="1" i="1" dirty="0" smtClean="0">
                <a:solidFill>
                  <a:srgbClr val="EA424B"/>
                </a:solidFill>
              </a:rPr>
              <a:t> </a:t>
            </a:r>
            <a:r>
              <a:rPr lang="nl-BE" sz="2000" b="1" i="1" dirty="0" err="1" smtClean="0">
                <a:solidFill>
                  <a:srgbClr val="EA424B"/>
                </a:solidFill>
              </a:rPr>
              <a:t>moins</a:t>
            </a:r>
            <a:r>
              <a:rPr lang="nl-BE" sz="2000" b="1" i="1" dirty="0" smtClean="0">
                <a:solidFill>
                  <a:srgbClr val="EA424B"/>
                </a:solidFill>
              </a:rPr>
              <a:t> </a:t>
            </a:r>
            <a:r>
              <a:rPr lang="nl-BE" sz="2000" b="1" i="1" dirty="0" err="1" smtClean="0">
                <a:solidFill>
                  <a:srgbClr val="EA424B"/>
                </a:solidFill>
              </a:rPr>
              <a:t>satisfait</a:t>
            </a:r>
            <a:r>
              <a:rPr lang="nl-BE" sz="2000" b="1" i="1" dirty="0" smtClean="0">
                <a:solidFill>
                  <a:srgbClr val="EA424B"/>
                </a:solidFill>
              </a:rPr>
              <a:t> : </a:t>
            </a:r>
          </a:p>
          <a:p>
            <a:pPr lvl="1" eaLnBrk="1" hangingPunct="1">
              <a:defRPr/>
            </a:pPr>
            <a:r>
              <a:rPr lang="fr-FR" sz="2000" dirty="0" smtClean="0"/>
              <a:t>Age : « 45-49 ans », « 50-54 ans », « 55 ans et plus »</a:t>
            </a:r>
          </a:p>
          <a:p>
            <a:pPr lvl="1" eaLnBrk="1" hangingPunct="1">
              <a:defRPr/>
            </a:pPr>
            <a:r>
              <a:rPr lang="nl-BE" sz="2000" dirty="0" err="1" smtClean="0"/>
              <a:t>Enseignant</a:t>
            </a:r>
            <a:r>
              <a:rPr lang="nl-BE" sz="2000" dirty="0" smtClean="0"/>
              <a:t> : « </a:t>
            </a:r>
            <a:r>
              <a:rPr lang="nl-BE" sz="2000" dirty="0" err="1" smtClean="0"/>
              <a:t>Oui</a:t>
            </a:r>
            <a:r>
              <a:rPr lang="nl-BE" sz="2000" dirty="0" smtClean="0"/>
              <a:t> »</a:t>
            </a:r>
          </a:p>
          <a:p>
            <a:pPr lvl="1" eaLnBrk="1" hangingPunct="1">
              <a:defRPr/>
            </a:pPr>
            <a:r>
              <a:rPr lang="fr-FR" sz="2000" dirty="0" smtClean="0"/>
              <a:t>Ancienneté : « 11 ans ou plus »</a:t>
            </a:r>
          </a:p>
          <a:p>
            <a:pPr lvl="1" eaLnBrk="1" hangingPunct="1">
              <a:defRPr/>
            </a:pPr>
            <a:r>
              <a:rPr lang="fr-FR" sz="2000" dirty="0" smtClean="0"/>
              <a:t>Qualifications : « Universitaire ou Supérieur de type long »</a:t>
            </a:r>
          </a:p>
          <a:p>
            <a:pPr lvl="1" eaLnBrk="1" hangingPunct="1">
              <a:defRPr/>
            </a:pPr>
            <a:r>
              <a:rPr lang="fr-FR" sz="2000" dirty="0" smtClean="0"/>
              <a:t>Région : « Région de Bruxelles-Capitale hors Ville de Bruxelles »</a:t>
            </a:r>
          </a:p>
          <a:p>
            <a:pPr lvl="1" eaLnBrk="1" hangingPunct="1">
              <a:defRPr/>
            </a:pPr>
            <a:r>
              <a:rPr lang="nl-BE" sz="2000" dirty="0" err="1" smtClean="0"/>
              <a:t>Titre</a:t>
            </a:r>
            <a:r>
              <a:rPr lang="nl-BE" sz="2000" dirty="0" smtClean="0"/>
              <a:t> </a:t>
            </a:r>
            <a:r>
              <a:rPr lang="nl-BE" sz="2000" dirty="0" err="1" smtClean="0"/>
              <a:t>pédagogique</a:t>
            </a:r>
            <a:r>
              <a:rPr lang="nl-BE" sz="2000" dirty="0" smtClean="0"/>
              <a:t> : « </a:t>
            </a:r>
            <a:r>
              <a:rPr lang="nl-BE" sz="2000" dirty="0" err="1" smtClean="0"/>
              <a:t>Oui</a:t>
            </a:r>
            <a:r>
              <a:rPr lang="nl-BE" sz="2000" dirty="0" smtClean="0"/>
              <a:t> »</a:t>
            </a:r>
          </a:p>
          <a:p>
            <a:pPr lvl="1" eaLnBrk="1" hangingPunct="1">
              <a:defRPr/>
            </a:pPr>
            <a:r>
              <a:rPr lang="nl-BE" sz="2000" dirty="0" err="1" smtClean="0"/>
              <a:t>Expérience</a:t>
            </a:r>
            <a:r>
              <a:rPr lang="nl-BE" sz="2000" dirty="0" smtClean="0"/>
              <a:t> </a:t>
            </a:r>
            <a:r>
              <a:rPr lang="nl-BE" sz="2000" dirty="0" err="1" smtClean="0"/>
              <a:t>utile</a:t>
            </a:r>
            <a:r>
              <a:rPr lang="nl-BE" sz="2000" dirty="0" smtClean="0"/>
              <a:t> : « Non »</a:t>
            </a:r>
          </a:p>
          <a:p>
            <a:pPr lvl="1" eaLnBrk="1" hangingPunct="1">
              <a:defRPr/>
            </a:pPr>
            <a:r>
              <a:rPr lang="nl-BE" sz="2000" dirty="0" err="1" smtClean="0"/>
              <a:t>Régime</a:t>
            </a:r>
            <a:r>
              <a:rPr lang="nl-BE" sz="2000" dirty="0" smtClean="0"/>
              <a:t> : « A </a:t>
            </a:r>
            <a:r>
              <a:rPr lang="nl-BE" sz="2000" dirty="0" err="1" smtClean="0"/>
              <a:t>temps</a:t>
            </a:r>
            <a:r>
              <a:rPr lang="nl-BE" sz="2000" dirty="0" smtClean="0"/>
              <a:t> plein »</a:t>
            </a:r>
          </a:p>
          <a:p>
            <a:pPr lvl="1" eaLnBrk="1" hangingPunct="1">
              <a:defRPr/>
            </a:pPr>
            <a:r>
              <a:rPr lang="fr-FR" sz="2000" dirty="0" smtClean="0"/>
              <a:t>Niveau d'enseignement : « Enseignement secondaire ordinaire »</a:t>
            </a:r>
          </a:p>
          <a:p>
            <a:pPr lvl="1" eaLnBrk="1" hangingPunct="1">
              <a:defRPr/>
            </a:pPr>
            <a:r>
              <a:rPr lang="nl-BE" sz="2000" dirty="0" err="1" smtClean="0"/>
              <a:t>Langue</a:t>
            </a:r>
            <a:r>
              <a:rPr lang="nl-BE" sz="2000" dirty="0" smtClean="0"/>
              <a:t> : « </a:t>
            </a:r>
            <a:r>
              <a:rPr lang="nl-BE" sz="2000" dirty="0" err="1" smtClean="0"/>
              <a:t>Français</a:t>
            </a:r>
            <a:r>
              <a:rPr lang="nl-BE" sz="2000" dirty="0" smtClean="0"/>
              <a:t> »</a:t>
            </a:r>
          </a:p>
          <a:p>
            <a:pPr eaLnBrk="1" hangingPunct="1">
              <a:buFontTx/>
              <a:buNone/>
              <a:defRPr/>
            </a:pPr>
            <a:endParaRPr lang="nl-BE" dirty="0">
              <a:cs typeface="+mn-cs"/>
            </a:endParaRPr>
          </a:p>
        </p:txBody>
      </p:sp>
      <p:sp>
        <p:nvSpPr>
          <p:cNvPr id="8192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D89DD479-71DF-478A-90B9-1BAD4A836865}" type="slidenum">
              <a:rPr lang="nl-NL" altLang="fr-FR">
                <a:solidFill>
                  <a:srgbClr val="FF3333"/>
                </a:solidFill>
                <a:latin typeface="Myriad Pro"/>
              </a:rPr>
              <a:pPr eaLnBrk="1" hangingPunct="1"/>
              <a:t>25</a:t>
            </a:fld>
            <a:endParaRPr lang="nl-NL" altLang="fr-FR">
              <a:solidFill>
                <a:srgbClr val="FF3333"/>
              </a:solidFill>
              <a:latin typeface="Myriad Pro"/>
            </a:endParaRPr>
          </a:p>
        </p:txBody>
      </p:sp>
    </p:spTree>
    <p:extLst>
      <p:ext uri="{BB962C8B-B14F-4D97-AF65-F5344CB8AC3E}">
        <p14:creationId xmlns:p14="http://schemas.microsoft.com/office/powerpoint/2010/main" val="3072195769"/>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re 1"/>
          <p:cNvSpPr>
            <a:spLocks noGrp="1"/>
          </p:cNvSpPr>
          <p:nvPr>
            <p:ph type="ctrTitle"/>
          </p:nvPr>
        </p:nvSpPr>
        <p:spPr/>
        <p:txBody>
          <a:bodyPr/>
          <a:lstStyle/>
          <a:p>
            <a:pPr eaLnBrk="1" fontAlgn="auto" hangingPunct="1">
              <a:spcAft>
                <a:spcPts val="0"/>
              </a:spcAft>
              <a:defRPr/>
            </a:pPr>
            <a:r>
              <a:rPr lang="fr-BE" dirty="0" smtClean="0"/>
              <a:t>La gestion des compétences</a:t>
            </a:r>
          </a:p>
        </p:txBody>
      </p:sp>
      <p:sp>
        <p:nvSpPr>
          <p:cNvPr id="10243" name="Sous-titre 2"/>
          <p:cNvSpPr>
            <a:spLocks noGrp="1"/>
          </p:cNvSpPr>
          <p:nvPr>
            <p:ph type="subTitle" idx="1"/>
          </p:nvPr>
        </p:nvSpPr>
        <p:spPr>
          <a:xfrm>
            <a:off x="685800" y="3611563"/>
            <a:ext cx="7772400" cy="1200150"/>
          </a:xfrm>
        </p:spPr>
        <p:txBody>
          <a:bodyPr/>
          <a:lstStyle/>
          <a:p>
            <a:pPr marR="0" eaLnBrk="1" hangingPunct="1"/>
            <a:r>
              <a:rPr lang="fr-BE" altLang="fr-FR" smtClean="0"/>
              <a:t>Accueil et accompagnement</a:t>
            </a:r>
          </a:p>
        </p:txBody>
      </p:sp>
      <p:sp>
        <p:nvSpPr>
          <p:cNvPr id="2" name="Espace réservé du pied de page 1"/>
          <p:cNvSpPr>
            <a:spLocks noGrp="1"/>
          </p:cNvSpPr>
          <p:nvPr>
            <p:ph type="ftr" sz="quarter" idx="11"/>
          </p:nvPr>
        </p:nvSpPr>
        <p:spPr/>
        <p:txBody>
          <a:bodyPr/>
          <a:lstStyle/>
          <a:p>
            <a:pPr>
              <a:defRPr/>
            </a:pPr>
            <a:r>
              <a:rPr lang="fr-BE" smtClean="0"/>
              <a:t>ISPB 2014 </a:t>
            </a:r>
            <a:endParaRPr lang="fr-BE"/>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u contenu 1"/>
          <p:cNvSpPr>
            <a:spLocks noGrp="1"/>
          </p:cNvSpPr>
          <p:nvPr>
            <p:ph idx="1"/>
          </p:nvPr>
        </p:nvSpPr>
        <p:spPr/>
        <p:txBody>
          <a:bodyPr/>
          <a:lstStyle/>
          <a:p>
            <a:pPr eaLnBrk="1" hangingPunct="1"/>
            <a:r>
              <a:rPr lang="fr-BE" altLang="fr-FR" smtClean="0"/>
              <a:t>Quelle est l’utilité du concept dans notre contexte de travail ?</a:t>
            </a:r>
          </a:p>
          <a:p>
            <a:pPr lvl="1" eaLnBrk="1" hangingPunct="1"/>
            <a:r>
              <a:rPr lang="fr-BE" altLang="fr-FR" smtClean="0"/>
              <a:t>Gérer la performance …</a:t>
            </a:r>
          </a:p>
          <a:p>
            <a:pPr lvl="1" eaLnBrk="1" hangingPunct="1">
              <a:buFont typeface="Verdana" panose="020B0604030504040204" pitchFamily="34" charset="0"/>
              <a:buNone/>
            </a:pPr>
            <a:r>
              <a:rPr lang="fr-BE" altLang="fr-FR" smtClean="0"/>
              <a:t>… c’est investir dans le développement des RH autrement que par des mécanismes de pression sur les individus.</a:t>
            </a:r>
          </a:p>
          <a:p>
            <a:pPr lvl="1" eaLnBrk="1" hangingPunct="1">
              <a:buFont typeface="Verdana" panose="020B0604030504040204" pitchFamily="34" charset="0"/>
              <a:buNone/>
            </a:pPr>
            <a:endParaRPr lang="fr-BE" altLang="fr-FR" smtClean="0"/>
          </a:p>
          <a:p>
            <a:pPr lvl="1" eaLnBrk="1" hangingPunct="1">
              <a:buFont typeface="Verdana" panose="020B0604030504040204" pitchFamily="34" charset="0"/>
              <a:buNone/>
            </a:pPr>
            <a:r>
              <a:rPr lang="fr-BE" altLang="fr-FR" smtClean="0"/>
              <a:t>Une formule de la performance ?</a:t>
            </a:r>
          </a:p>
          <a:p>
            <a:pPr lvl="1" eaLnBrk="1" hangingPunct="1">
              <a:buFont typeface="Verdana" panose="020B0604030504040204" pitchFamily="34" charset="0"/>
              <a:buNone/>
            </a:pPr>
            <a:endParaRPr lang="fr-BE" altLang="fr-FR" smtClean="0"/>
          </a:p>
          <a:p>
            <a:pPr lvl="1" eaLnBrk="1" hangingPunct="1">
              <a:buFont typeface="Verdana" panose="020B0604030504040204" pitchFamily="34" charset="0"/>
              <a:buNone/>
            </a:pPr>
            <a:r>
              <a:rPr lang="fr-BE" altLang="fr-FR" smtClean="0"/>
              <a:t>Perf.=     C     x     M       x      O     x       R</a:t>
            </a:r>
          </a:p>
          <a:p>
            <a:pPr lvl="1" eaLnBrk="1" hangingPunct="1">
              <a:buFont typeface="Verdana" panose="020B0604030504040204" pitchFamily="34" charset="0"/>
              <a:buNone/>
            </a:pPr>
            <a:r>
              <a:rPr lang="fr-BE" altLang="fr-FR" smtClean="0"/>
              <a:t>         </a:t>
            </a:r>
            <a:r>
              <a:rPr lang="fr-BE" altLang="fr-FR" sz="1400" smtClean="0"/>
              <a:t>compétence         motivation              objectifs	       ressources</a:t>
            </a:r>
            <a:endParaRPr lang="fr-BE" altLang="fr-FR" smtClean="0"/>
          </a:p>
          <a:p>
            <a:pPr lvl="1" eaLnBrk="1" hangingPunct="1">
              <a:buFont typeface="Verdana" panose="020B0604030504040204" pitchFamily="34" charset="0"/>
              <a:buNone/>
            </a:pPr>
            <a:endParaRPr lang="fr-BE" altLang="fr-FR" smtClean="0"/>
          </a:p>
        </p:txBody>
      </p:sp>
      <p:sp>
        <p:nvSpPr>
          <p:cNvPr id="3" name="Titre 2"/>
          <p:cNvSpPr>
            <a:spLocks noGrp="1"/>
          </p:cNvSpPr>
          <p:nvPr>
            <p:ph type="title"/>
          </p:nvPr>
        </p:nvSpPr>
        <p:spPr/>
        <p:txBody>
          <a:bodyPr/>
          <a:lstStyle/>
          <a:p>
            <a:pPr eaLnBrk="1" hangingPunct="1">
              <a:defRPr/>
            </a:pPr>
            <a:r>
              <a:rPr lang="fr-BE" dirty="0" smtClean="0"/>
              <a:t>Pourquoi en parler</a:t>
            </a:r>
            <a:endParaRPr lang="fr-BE" dirty="0"/>
          </a:p>
        </p:txBody>
      </p:sp>
      <p:sp>
        <p:nvSpPr>
          <p:cNvPr id="11268" name="Espace réservé du pied de page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 </a:t>
            </a:r>
            <a:endParaRPr lang="fr-BE" altLang="fr-F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u contenu 2"/>
          <p:cNvSpPr>
            <a:spLocks noGrp="1"/>
          </p:cNvSpPr>
          <p:nvPr>
            <p:ph idx="1"/>
          </p:nvPr>
        </p:nvSpPr>
        <p:spPr/>
        <p:txBody>
          <a:bodyPr/>
          <a:lstStyle/>
          <a:p>
            <a:pPr eaLnBrk="1" hangingPunct="1"/>
            <a:r>
              <a:rPr lang="fr-BE" altLang="fr-FR" smtClean="0"/>
              <a:t>Attentes liées à la fonction (la règle veut que …)</a:t>
            </a:r>
          </a:p>
          <a:p>
            <a:pPr lvl="1" eaLnBrk="1" hangingPunct="1"/>
            <a:r>
              <a:rPr lang="fr-BE" altLang="fr-FR" smtClean="0"/>
              <a:t>Fiche de fonction</a:t>
            </a:r>
          </a:p>
          <a:p>
            <a:pPr lvl="1" eaLnBrk="1" hangingPunct="1"/>
            <a:r>
              <a:rPr lang="fr-BE" altLang="fr-FR" smtClean="0"/>
              <a:t>Profil de développement professionnel</a:t>
            </a:r>
          </a:p>
          <a:p>
            <a:pPr lvl="1" eaLnBrk="1" hangingPunct="1"/>
            <a:endParaRPr lang="fr-BE" altLang="fr-FR" smtClean="0"/>
          </a:p>
          <a:p>
            <a:pPr eaLnBrk="1" hangingPunct="1"/>
            <a:r>
              <a:rPr lang="fr-BE" altLang="fr-FR" smtClean="0"/>
              <a:t>Attentes liées à l’établissement (nous avons l’habitude de …)</a:t>
            </a:r>
          </a:p>
          <a:p>
            <a:pPr lvl="1" eaLnBrk="1" hangingPunct="1"/>
            <a:r>
              <a:rPr lang="fr-BE" altLang="fr-FR" smtClean="0"/>
              <a:t>Us et coutume </a:t>
            </a:r>
          </a:p>
          <a:p>
            <a:pPr lvl="1" eaLnBrk="1" hangingPunct="1"/>
            <a:r>
              <a:rPr lang="fr-BE" altLang="fr-FR" smtClean="0"/>
              <a:t>Préférences </a:t>
            </a:r>
          </a:p>
          <a:p>
            <a:pPr lvl="1" eaLnBrk="1" hangingPunct="1"/>
            <a:r>
              <a:rPr lang="fr-BE" altLang="fr-FR" smtClean="0"/>
              <a:t>Caprices ou manies?</a:t>
            </a:r>
          </a:p>
        </p:txBody>
      </p:sp>
      <p:sp>
        <p:nvSpPr>
          <p:cNvPr id="16386" name="Titre 1"/>
          <p:cNvSpPr>
            <a:spLocks noGrp="1"/>
          </p:cNvSpPr>
          <p:nvPr>
            <p:ph type="title"/>
          </p:nvPr>
        </p:nvSpPr>
        <p:spPr/>
        <p:txBody>
          <a:bodyPr/>
          <a:lstStyle/>
          <a:p>
            <a:pPr eaLnBrk="1" fontAlgn="auto" hangingPunct="1">
              <a:spcAft>
                <a:spcPts val="0"/>
              </a:spcAft>
              <a:defRPr/>
            </a:pPr>
            <a:r>
              <a:rPr lang="fr-BE" smtClean="0"/>
              <a:t>Que me veut-on ?</a:t>
            </a:r>
          </a:p>
        </p:txBody>
      </p:sp>
      <p:sp>
        <p:nvSpPr>
          <p:cNvPr id="20484" name="Espace réservé du pied de page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 </a:t>
            </a:r>
            <a:endParaRPr lang="fr-BE" altLang="fr-F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BE" dirty="0" smtClean="0"/>
              <a:t>Si vous deviez déterminer trois critères qui définissent un enseignant qui réussit dans sa fonction, lesquels choisiriez-vous ?</a:t>
            </a:r>
          </a:p>
          <a:p>
            <a:endParaRPr lang="fr-BE" dirty="0"/>
          </a:p>
          <a:p>
            <a:r>
              <a:rPr lang="fr-BE" i="1" dirty="0" smtClean="0"/>
              <a:t>Exprimez vos critères en termes de comportements observables </a:t>
            </a:r>
            <a:endParaRPr lang="fr-BE" i="1" dirty="0"/>
          </a:p>
        </p:txBody>
      </p:sp>
      <p:sp>
        <p:nvSpPr>
          <p:cNvPr id="3" name="Titre 2"/>
          <p:cNvSpPr>
            <a:spLocks noGrp="1"/>
          </p:cNvSpPr>
          <p:nvPr>
            <p:ph type="title"/>
          </p:nvPr>
        </p:nvSpPr>
        <p:spPr/>
        <p:txBody>
          <a:bodyPr>
            <a:normAutofit fontScale="90000"/>
          </a:bodyPr>
          <a:lstStyle/>
          <a:p>
            <a:r>
              <a:rPr lang="fr-BE" dirty="0" smtClean="0"/>
              <a:t>Qu’est-ce qu’un bon enseignant ?</a:t>
            </a:r>
            <a:endParaRPr lang="fr-BE"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4259953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481138"/>
            <a:ext cx="8229600" cy="4927600"/>
          </a:xfrm>
        </p:spPr>
        <p:txBody>
          <a:bodyPr/>
          <a:lstStyle/>
          <a:p>
            <a:r>
              <a:rPr lang="fr-BE" sz="1400" dirty="0"/>
              <a:t>Implication dans l'école [voyages, projet classe, groupe de travail, </a:t>
            </a:r>
            <a:r>
              <a:rPr lang="fr-BE" sz="1400" i="1" dirty="0"/>
              <a:t>etc</a:t>
            </a:r>
            <a:r>
              <a:rPr lang="fr-BE" sz="1400" dirty="0"/>
              <a:t>.] et mode de fonctionnement </a:t>
            </a:r>
            <a:r>
              <a:rPr lang="fr-BE" sz="1400" dirty="0" smtClean="0"/>
              <a:t>							44.4 </a:t>
            </a:r>
            <a:r>
              <a:rPr lang="fr-BE" sz="1400" dirty="0"/>
              <a:t>%</a:t>
            </a:r>
          </a:p>
          <a:p>
            <a:r>
              <a:rPr lang="fr-BE" sz="1400" dirty="0"/>
              <a:t>Epanouissement professionnel [souhait de rester dans le métier] </a:t>
            </a:r>
            <a:r>
              <a:rPr lang="fr-BE" sz="1400" dirty="0" smtClean="0"/>
              <a:t>		42.8 </a:t>
            </a:r>
            <a:r>
              <a:rPr lang="fr-BE" sz="1400" dirty="0"/>
              <a:t>%</a:t>
            </a:r>
          </a:p>
          <a:p>
            <a:r>
              <a:rPr lang="fr-BE" sz="1400" dirty="0"/>
              <a:t>Intégration dans l'équipe - collaboration efficiente </a:t>
            </a:r>
            <a:r>
              <a:rPr lang="fr-BE" sz="1400" dirty="0" smtClean="0"/>
              <a:t>			41.3 </a:t>
            </a:r>
            <a:r>
              <a:rPr lang="fr-BE" sz="1400" dirty="0"/>
              <a:t>%</a:t>
            </a:r>
          </a:p>
          <a:p>
            <a:r>
              <a:rPr lang="fr-BE" sz="1400" dirty="0"/>
              <a:t>Gestion de classe efficiente [attention, sérénité, </a:t>
            </a:r>
            <a:r>
              <a:rPr lang="fr-BE" sz="1400" i="1" dirty="0"/>
              <a:t>etc</a:t>
            </a:r>
            <a:r>
              <a:rPr lang="fr-BE" sz="1400" dirty="0"/>
              <a:t>.] </a:t>
            </a:r>
            <a:r>
              <a:rPr lang="fr-BE" sz="1400" dirty="0" smtClean="0"/>
              <a:t>			17.5 </a:t>
            </a:r>
            <a:r>
              <a:rPr lang="fr-BE" sz="1400" dirty="0"/>
              <a:t>%</a:t>
            </a:r>
          </a:p>
          <a:p>
            <a:r>
              <a:rPr lang="fr-BE" sz="1400" dirty="0"/>
              <a:t>Respect affiché des élèves - qualité de la relation </a:t>
            </a:r>
            <a:r>
              <a:rPr lang="fr-BE" sz="1400" dirty="0" smtClean="0"/>
              <a:t>			15.9 </a:t>
            </a:r>
            <a:r>
              <a:rPr lang="fr-BE" sz="1400" dirty="0"/>
              <a:t>%</a:t>
            </a:r>
          </a:p>
          <a:p>
            <a:r>
              <a:rPr lang="fr-BE" sz="1400" dirty="0"/>
              <a:t>Professionnalisme [ponctualité, faible taux d'absentéisme, </a:t>
            </a:r>
            <a:r>
              <a:rPr lang="fr-BE" sz="1400" i="1" dirty="0"/>
              <a:t>etc</a:t>
            </a:r>
            <a:r>
              <a:rPr lang="fr-BE" sz="1400" dirty="0"/>
              <a:t>.] et initiatives </a:t>
            </a:r>
            <a:r>
              <a:rPr lang="fr-BE" sz="1400" dirty="0" smtClean="0"/>
              <a:t>	12.7 </a:t>
            </a:r>
            <a:r>
              <a:rPr lang="fr-BE" sz="1400" dirty="0"/>
              <a:t>%</a:t>
            </a:r>
          </a:p>
          <a:p>
            <a:r>
              <a:rPr lang="fr-BE" sz="1400" dirty="0"/>
              <a:t>Aucune plainte des acteurs [parents, élèves, collègues, </a:t>
            </a:r>
            <a:r>
              <a:rPr lang="fr-BE" sz="1400" i="1" dirty="0"/>
              <a:t>etc</a:t>
            </a:r>
            <a:r>
              <a:rPr lang="fr-BE" sz="1400" dirty="0"/>
              <a:t>.] et/ou feedback </a:t>
            </a:r>
            <a:endParaRPr lang="fr-BE" sz="1400" dirty="0" smtClean="0"/>
          </a:p>
          <a:p>
            <a:pPr marL="109537" indent="0">
              <a:buNone/>
            </a:pPr>
            <a:r>
              <a:rPr lang="fr-BE" sz="1400" dirty="0"/>
              <a:t> </a:t>
            </a:r>
            <a:r>
              <a:rPr lang="fr-BE" sz="1400" dirty="0" smtClean="0"/>
              <a:t>    positif 							11.1 </a:t>
            </a:r>
            <a:r>
              <a:rPr lang="fr-BE" sz="1400" dirty="0"/>
              <a:t>%</a:t>
            </a:r>
          </a:p>
          <a:p>
            <a:r>
              <a:rPr lang="fr-BE" sz="1400" dirty="0"/>
              <a:t>Autoréflexivité - questionnement &amp; recherche </a:t>
            </a:r>
            <a:r>
              <a:rPr lang="fr-BE" sz="1400" dirty="0" smtClean="0"/>
              <a:t>				9.5 </a:t>
            </a:r>
            <a:r>
              <a:rPr lang="fr-BE" sz="1400" dirty="0"/>
              <a:t>%</a:t>
            </a:r>
          </a:p>
          <a:p>
            <a:r>
              <a:rPr lang="fr-BE" sz="1400" dirty="0"/>
              <a:t>Résultats positifs des apprentissages des élèves </a:t>
            </a:r>
            <a:r>
              <a:rPr lang="fr-BE" sz="1400" dirty="0" smtClean="0"/>
              <a:t>				6.3 </a:t>
            </a:r>
            <a:r>
              <a:rPr lang="fr-BE" sz="1400" dirty="0"/>
              <a:t>%</a:t>
            </a:r>
          </a:p>
          <a:p>
            <a:r>
              <a:rPr lang="fr-BE" sz="1400" dirty="0"/>
              <a:t>Observation en classe </a:t>
            </a:r>
            <a:r>
              <a:rPr lang="fr-BE" sz="1400" dirty="0" smtClean="0"/>
              <a:t>						4.8 </a:t>
            </a:r>
            <a:r>
              <a:rPr lang="fr-BE" sz="1400" dirty="0"/>
              <a:t>%</a:t>
            </a:r>
          </a:p>
          <a:p>
            <a:r>
              <a:rPr lang="fr-BE" sz="1400" dirty="0"/>
              <a:t>Volonté de se former </a:t>
            </a:r>
            <a:r>
              <a:rPr lang="fr-BE" sz="1400" dirty="0" smtClean="0"/>
              <a:t>						4.8 </a:t>
            </a:r>
            <a:r>
              <a:rPr lang="fr-BE" sz="1400" dirty="0"/>
              <a:t>%</a:t>
            </a:r>
          </a:p>
          <a:p>
            <a:r>
              <a:rPr lang="fr-BE" sz="1400" dirty="0"/>
              <a:t>Vérification des cahiers des élèves, des documents de l’enseignant… </a:t>
            </a:r>
            <a:r>
              <a:rPr lang="fr-BE" sz="1400" dirty="0" smtClean="0"/>
              <a:t>		3.2 </a:t>
            </a:r>
            <a:r>
              <a:rPr lang="fr-BE" sz="1400" dirty="0"/>
              <a:t>%</a:t>
            </a:r>
          </a:p>
          <a:p>
            <a:r>
              <a:rPr lang="fr-BE" sz="1400" dirty="0"/>
              <a:t>Apports d'informations pédagogiques constructives [conseils de classe, </a:t>
            </a:r>
          </a:p>
          <a:p>
            <a:pPr marL="109537" indent="0">
              <a:buNone/>
            </a:pPr>
            <a:r>
              <a:rPr lang="fr-BE" sz="1400" dirty="0" smtClean="0"/>
              <a:t>     réunion </a:t>
            </a:r>
            <a:r>
              <a:rPr lang="fr-BE" sz="1400" dirty="0"/>
              <a:t>de parents, </a:t>
            </a:r>
            <a:r>
              <a:rPr lang="fr-BE" sz="1400" i="1" dirty="0"/>
              <a:t>etc</a:t>
            </a:r>
            <a:r>
              <a:rPr lang="fr-BE" sz="1400" dirty="0"/>
              <a:t>.] </a:t>
            </a:r>
            <a:r>
              <a:rPr lang="fr-BE" sz="1400" dirty="0" smtClean="0"/>
              <a:t>						3.2 </a:t>
            </a:r>
            <a:r>
              <a:rPr lang="fr-BE" sz="1400" dirty="0"/>
              <a:t>%</a:t>
            </a:r>
          </a:p>
          <a:p>
            <a:r>
              <a:rPr lang="fr-BE" sz="1400" dirty="0"/>
              <a:t>Respect des programmes [approche par compétences, pédagogie active] </a:t>
            </a:r>
            <a:r>
              <a:rPr lang="fr-BE" sz="1400" dirty="0" smtClean="0"/>
              <a:t>	3.2 </a:t>
            </a:r>
            <a:r>
              <a:rPr lang="fr-BE" sz="1400" dirty="0"/>
              <a:t>%</a:t>
            </a:r>
          </a:p>
          <a:p>
            <a:r>
              <a:rPr lang="fr-BE" sz="1400" dirty="0"/>
              <a:t>Evaluation positive de l'inspection </a:t>
            </a:r>
            <a:r>
              <a:rPr lang="fr-BE" sz="1400" dirty="0" smtClean="0"/>
              <a:t>					1.6 </a:t>
            </a:r>
            <a:r>
              <a:rPr lang="fr-BE" sz="1400" dirty="0"/>
              <a:t>%</a:t>
            </a:r>
          </a:p>
        </p:txBody>
      </p:sp>
      <p:sp>
        <p:nvSpPr>
          <p:cNvPr id="3" name="Titre 2"/>
          <p:cNvSpPr>
            <a:spLocks noGrp="1"/>
          </p:cNvSpPr>
          <p:nvPr>
            <p:ph type="title"/>
          </p:nvPr>
        </p:nvSpPr>
        <p:spPr/>
        <p:txBody>
          <a:bodyPr>
            <a:normAutofit/>
          </a:bodyPr>
          <a:lstStyle/>
          <a:p>
            <a:r>
              <a:rPr lang="fr-BE" sz="3200" dirty="0" smtClean="0"/>
              <a:t>Critères de réussite des enseignants</a:t>
            </a:r>
            <a:endParaRPr lang="fr-BE" sz="3200"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261579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BE" dirty="0" smtClean="0"/>
              <a:t>Les difficultés</a:t>
            </a:r>
            <a:endParaRPr lang="fr-BE" dirty="0"/>
          </a:p>
        </p:txBody>
      </p:sp>
      <p:sp>
        <p:nvSpPr>
          <p:cNvPr id="6" name="Espace réservé du texte 5"/>
          <p:cNvSpPr>
            <a:spLocks noGrp="1"/>
          </p:cNvSpPr>
          <p:nvPr>
            <p:ph type="body" idx="1"/>
          </p:nvPr>
        </p:nvSpPr>
        <p:spPr/>
        <p:txBody>
          <a:bodyPr/>
          <a:lstStyle/>
          <a:p>
            <a:r>
              <a:rPr lang="fr-BE" dirty="0" smtClean="0"/>
              <a:t>Que dit la théorie ? </a:t>
            </a:r>
            <a:r>
              <a:rPr lang="fr-BE" sz="2000" dirty="0"/>
              <a:t>[6</a:t>
            </a:r>
            <a:r>
              <a:rPr lang="fr-BE" sz="2000" dirty="0" smtClean="0"/>
              <a:t>]</a:t>
            </a:r>
            <a:r>
              <a:rPr lang="fr-BE" sz="2800" dirty="0" smtClean="0"/>
              <a:t>.</a:t>
            </a:r>
          </a:p>
          <a:p>
            <a:r>
              <a:rPr lang="fr-BE" sz="2800" i="1" dirty="0" smtClean="0"/>
              <a:t>Le point de vue des directeurs</a:t>
            </a:r>
            <a:endParaRPr lang="fr-BE" i="1"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7403424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BE" sz="2000" dirty="0"/>
              <a:t>Incompréhension du mode de fonctionnement du </a:t>
            </a:r>
            <a:r>
              <a:rPr lang="fr-BE" sz="2000" dirty="0" smtClean="0"/>
              <a:t>système éducatif </a:t>
            </a:r>
            <a:r>
              <a:rPr lang="fr-BE" sz="2000" dirty="0"/>
              <a:t>et de ses acteurs </a:t>
            </a:r>
            <a:r>
              <a:rPr lang="fr-BE" sz="2000" i="1" dirty="0"/>
              <a:t>[réseaux, statuts, titres </a:t>
            </a:r>
            <a:r>
              <a:rPr lang="fr-BE" sz="2000" i="1" dirty="0" smtClean="0"/>
              <a:t>requis, ancienneté de service, etc.]</a:t>
            </a:r>
          </a:p>
          <a:p>
            <a:r>
              <a:rPr lang="fr-BE" sz="2000" dirty="0"/>
              <a:t>Méconnaissance et incompréhension des </a:t>
            </a:r>
            <a:r>
              <a:rPr lang="fr-BE" sz="2000" dirty="0" smtClean="0"/>
              <a:t>référentiels</a:t>
            </a:r>
            <a:r>
              <a:rPr lang="fr-BE" sz="2000" dirty="0"/>
              <a:t> </a:t>
            </a:r>
            <a:r>
              <a:rPr lang="fr-BE" sz="2000" i="1" dirty="0" smtClean="0"/>
              <a:t>[programmes</a:t>
            </a:r>
            <a:r>
              <a:rPr lang="fr-BE" sz="2000" i="1" dirty="0"/>
              <a:t>, socles, etc</a:t>
            </a:r>
            <a:r>
              <a:rPr lang="fr-BE" sz="2000" i="1" dirty="0" smtClean="0"/>
              <a:t>.]</a:t>
            </a:r>
          </a:p>
          <a:p>
            <a:r>
              <a:rPr lang="fr-BE" sz="2000" dirty="0"/>
              <a:t>Difficultés quant aux procédures et </a:t>
            </a:r>
            <a:r>
              <a:rPr lang="fr-BE" sz="2000" dirty="0" smtClean="0"/>
              <a:t>exigences administratives </a:t>
            </a:r>
            <a:r>
              <a:rPr lang="fr-BE" sz="2000" dirty="0"/>
              <a:t>liées à la </a:t>
            </a:r>
            <a:r>
              <a:rPr lang="fr-BE" sz="2000" dirty="0" smtClean="0"/>
              <a:t>fonction</a:t>
            </a:r>
          </a:p>
          <a:p>
            <a:r>
              <a:rPr lang="fr-BE" sz="2000" dirty="0"/>
              <a:t>Méconnaissance de l’institution « école </a:t>
            </a:r>
            <a:r>
              <a:rPr lang="fr-BE" sz="2000" dirty="0" smtClean="0"/>
              <a:t>» :</a:t>
            </a:r>
            <a:r>
              <a:rPr lang="fr-BE" sz="2000" i="1" dirty="0" smtClean="0"/>
              <a:t> </a:t>
            </a:r>
            <a:r>
              <a:rPr lang="fr-BE" sz="2000" i="1" dirty="0"/>
              <a:t>[fonctionnement,</a:t>
            </a:r>
          </a:p>
          <a:p>
            <a:r>
              <a:rPr lang="fr-BE" sz="2000" i="1" dirty="0"/>
              <a:t>règle, etc.] : règlements en vigueur dans les </a:t>
            </a:r>
            <a:r>
              <a:rPr lang="fr-BE" sz="2000" i="1" dirty="0" smtClean="0"/>
              <a:t>établissements [ROI</a:t>
            </a:r>
            <a:r>
              <a:rPr lang="fr-BE" sz="2000" i="1" dirty="0"/>
              <a:t>], projet pédagogique, etc</a:t>
            </a:r>
            <a:r>
              <a:rPr lang="fr-BE" sz="2000" i="1" dirty="0" smtClean="0"/>
              <a:t>.</a:t>
            </a:r>
          </a:p>
          <a:p>
            <a:r>
              <a:rPr lang="fr-BE" sz="2000" dirty="0"/>
              <a:t>Difficultés quant à la tenue des documents tels que </a:t>
            </a:r>
            <a:r>
              <a:rPr lang="fr-BE" sz="2000" dirty="0" smtClean="0"/>
              <a:t>le cahier </a:t>
            </a:r>
            <a:r>
              <a:rPr lang="fr-BE" sz="2000" dirty="0"/>
              <a:t>de matières, le journal de classe, le </a:t>
            </a:r>
            <a:r>
              <a:rPr lang="fr-BE" sz="2000" dirty="0" smtClean="0"/>
              <a:t>registre personnel </a:t>
            </a:r>
            <a:r>
              <a:rPr lang="fr-BE" sz="2000" dirty="0"/>
              <a:t>des absences, le cahier d’évaluation, </a:t>
            </a:r>
            <a:r>
              <a:rPr lang="fr-BE" sz="2000" i="1" dirty="0"/>
              <a:t>etc</a:t>
            </a:r>
            <a:r>
              <a:rPr lang="fr-BE" sz="2000" dirty="0"/>
              <a:t>.</a:t>
            </a:r>
          </a:p>
        </p:txBody>
      </p:sp>
      <p:sp>
        <p:nvSpPr>
          <p:cNvPr id="3" name="Titre 2"/>
          <p:cNvSpPr>
            <a:spLocks noGrp="1"/>
          </p:cNvSpPr>
          <p:nvPr>
            <p:ph type="title"/>
          </p:nvPr>
        </p:nvSpPr>
        <p:spPr>
          <a:xfrm>
            <a:off x="611560" y="260648"/>
            <a:ext cx="8229600" cy="1143000"/>
          </a:xfrm>
        </p:spPr>
        <p:txBody>
          <a:bodyPr>
            <a:normAutofit/>
          </a:bodyPr>
          <a:lstStyle/>
          <a:p>
            <a:r>
              <a:rPr lang="fr-BE" sz="3200" dirty="0" smtClean="0"/>
              <a:t>Difficultés administratives </a:t>
            </a:r>
            <a:r>
              <a:rPr lang="fr-BE" sz="2400" b="0" dirty="0"/>
              <a:t>[6</a:t>
            </a:r>
            <a:r>
              <a:rPr lang="fr-BE" sz="2400" b="0" dirty="0" smtClean="0"/>
              <a:t>]</a:t>
            </a:r>
            <a:r>
              <a:rPr lang="fr-BE" sz="3200" dirty="0" smtClean="0"/>
              <a:t>. </a:t>
            </a:r>
            <a:endParaRPr lang="fr-BE" sz="3200"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2413008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BE" sz="2000" dirty="0"/>
              <a:t>Difficultés dans la mise en </a:t>
            </a:r>
            <a:r>
              <a:rPr lang="fr-BE" sz="2000" dirty="0" smtClean="0"/>
              <a:t>œuvre </a:t>
            </a:r>
            <a:r>
              <a:rPr lang="fr-BE" sz="2000" dirty="0"/>
              <a:t>de l’enseignement par </a:t>
            </a:r>
            <a:r>
              <a:rPr lang="fr-BE" sz="2000" dirty="0" smtClean="0"/>
              <a:t>compétences</a:t>
            </a:r>
          </a:p>
          <a:p>
            <a:r>
              <a:rPr lang="fr-BE" sz="2000" dirty="0"/>
              <a:t>Incohérence et manque de structure dans les </a:t>
            </a:r>
            <a:r>
              <a:rPr lang="fr-BE" sz="2000" dirty="0" smtClean="0"/>
              <a:t>séquences d’apprentissage </a:t>
            </a:r>
            <a:r>
              <a:rPr lang="fr-BE" sz="2000" i="1" dirty="0"/>
              <a:t>[planification à long terme</a:t>
            </a:r>
            <a:r>
              <a:rPr lang="fr-BE" sz="2000" i="1" dirty="0" smtClean="0"/>
              <a:t>]</a:t>
            </a:r>
          </a:p>
          <a:p>
            <a:r>
              <a:rPr lang="fr-BE" sz="2000" dirty="0"/>
              <a:t>Difficultés au niveau de la transposition didactique : construction </a:t>
            </a:r>
            <a:r>
              <a:rPr lang="fr-BE" sz="2000" dirty="0" smtClean="0"/>
              <a:t>d'une séquence </a:t>
            </a:r>
            <a:r>
              <a:rPr lang="fr-BE" sz="2000" dirty="0"/>
              <a:t>d'apprentissage adaptée aux élèves et articulation avec </a:t>
            </a:r>
            <a:r>
              <a:rPr lang="fr-BE" sz="2000" dirty="0" smtClean="0"/>
              <a:t>les référentiels</a:t>
            </a:r>
          </a:p>
          <a:p>
            <a:r>
              <a:rPr lang="fr-BE" sz="2000" dirty="0"/>
              <a:t>Difficultés quant à l'évaluation </a:t>
            </a:r>
            <a:r>
              <a:rPr lang="fr-BE" sz="2000" dirty="0" smtClean="0"/>
              <a:t>des compétences </a:t>
            </a:r>
            <a:r>
              <a:rPr lang="fr-BE" sz="2000" i="1" dirty="0"/>
              <a:t>[création de </a:t>
            </a:r>
            <a:r>
              <a:rPr lang="fr-BE" sz="2000" i="1" dirty="0" smtClean="0"/>
              <a:t>grilles d'évaluation</a:t>
            </a:r>
            <a:r>
              <a:rPr lang="fr-BE" sz="2000" i="1" dirty="0"/>
              <a:t>, etc</a:t>
            </a:r>
            <a:r>
              <a:rPr lang="fr-BE" sz="2000" i="1" dirty="0" smtClean="0"/>
              <a:t>.]</a:t>
            </a:r>
          </a:p>
          <a:p>
            <a:r>
              <a:rPr lang="fr-BE" sz="2000" dirty="0"/>
              <a:t>Réflexion après l’action : approche réflexive </a:t>
            </a:r>
            <a:r>
              <a:rPr lang="fr-BE" sz="2000" dirty="0" err="1"/>
              <a:t>postactive</a:t>
            </a:r>
            <a:r>
              <a:rPr lang="fr-BE" sz="2000" dirty="0"/>
              <a:t> de </a:t>
            </a:r>
            <a:r>
              <a:rPr lang="fr-BE" sz="2000" dirty="0" smtClean="0"/>
              <a:t>leurs pratiques</a:t>
            </a:r>
            <a:endParaRPr lang="fr-BE" sz="2000" dirty="0"/>
          </a:p>
        </p:txBody>
      </p:sp>
      <p:sp>
        <p:nvSpPr>
          <p:cNvPr id="3" name="Titre 2"/>
          <p:cNvSpPr>
            <a:spLocks noGrp="1"/>
          </p:cNvSpPr>
          <p:nvPr>
            <p:ph type="title"/>
          </p:nvPr>
        </p:nvSpPr>
        <p:spPr/>
        <p:txBody>
          <a:bodyPr>
            <a:normAutofit/>
          </a:bodyPr>
          <a:lstStyle/>
          <a:p>
            <a:r>
              <a:rPr lang="fr-BE" sz="3200" dirty="0" smtClean="0"/>
              <a:t>Difficultés pédagogiques </a:t>
            </a:r>
            <a:r>
              <a:rPr lang="fr-BE" sz="2400" b="0" dirty="0"/>
              <a:t>[6</a:t>
            </a:r>
            <a:r>
              <a:rPr lang="fr-BE" sz="2400" b="0" dirty="0" smtClean="0"/>
              <a:t>]</a:t>
            </a:r>
            <a:r>
              <a:rPr lang="fr-BE" sz="3200" dirty="0" smtClean="0"/>
              <a:t>.</a:t>
            </a:r>
            <a:endParaRPr lang="fr-BE" sz="3200"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2724196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BE" sz="2000" dirty="0"/>
              <a:t>Pression de </a:t>
            </a:r>
            <a:r>
              <a:rPr lang="fr-BE" sz="2000" dirty="0" smtClean="0"/>
              <a:t>l'évaluation</a:t>
            </a:r>
          </a:p>
          <a:p>
            <a:r>
              <a:rPr lang="fr-BE" sz="2000" dirty="0"/>
              <a:t>Difficultés relationnelles dues à l’utilisation de méthodologies </a:t>
            </a:r>
            <a:r>
              <a:rPr lang="fr-BE" sz="2000" dirty="0" smtClean="0"/>
              <a:t>différentes entre </a:t>
            </a:r>
            <a:r>
              <a:rPr lang="fr-BE" sz="2000" dirty="0"/>
              <a:t>l'enseignant débutant et l'enseignant </a:t>
            </a:r>
            <a:r>
              <a:rPr lang="fr-BE" sz="2000" dirty="0" smtClean="0"/>
              <a:t>chevronné</a:t>
            </a:r>
          </a:p>
          <a:p>
            <a:r>
              <a:rPr lang="fr-BE" sz="2000" dirty="0"/>
              <a:t>Difficultés d'intégration dans une équipe </a:t>
            </a:r>
            <a:r>
              <a:rPr lang="fr-BE" sz="2000" dirty="0" smtClean="0"/>
              <a:t>éducative</a:t>
            </a:r>
          </a:p>
          <a:p>
            <a:r>
              <a:rPr lang="fr-BE" sz="2000" dirty="0"/>
              <a:t>Difficultés dans l'instauration d'une relation éducative </a:t>
            </a:r>
            <a:r>
              <a:rPr lang="fr-BE" sz="2000" dirty="0" smtClean="0"/>
              <a:t>avec les élèves </a:t>
            </a:r>
            <a:r>
              <a:rPr lang="fr-BE" sz="2000" i="1" dirty="0" smtClean="0"/>
              <a:t>[proximité, respect mutuel</a:t>
            </a:r>
            <a:r>
              <a:rPr lang="fr-BE" sz="2000" i="1" dirty="0"/>
              <a:t>, confiance, etc</a:t>
            </a:r>
            <a:r>
              <a:rPr lang="fr-BE" sz="2000" i="1" dirty="0" smtClean="0"/>
              <a:t>.]</a:t>
            </a:r>
          </a:p>
          <a:p>
            <a:r>
              <a:rPr lang="fr-BE" sz="2000" dirty="0"/>
              <a:t>Difficultés relatives à la gestion du groupe-classe </a:t>
            </a:r>
            <a:r>
              <a:rPr lang="fr-BE" sz="2000" i="1" dirty="0"/>
              <a:t>[gérer l'hétérogénéité </a:t>
            </a:r>
            <a:r>
              <a:rPr lang="fr-BE" sz="2000" i="1" dirty="0" smtClean="0"/>
              <a:t>des élèves</a:t>
            </a:r>
            <a:r>
              <a:rPr lang="fr-BE" sz="2000" i="1" dirty="0"/>
              <a:t>, les comportements difficiles, l’attention, etc</a:t>
            </a:r>
            <a:r>
              <a:rPr lang="fr-BE" sz="2000" i="1" dirty="0" smtClean="0"/>
              <a:t>.]</a:t>
            </a:r>
          </a:p>
          <a:p>
            <a:pPr marL="109537" indent="0">
              <a:buNone/>
            </a:pPr>
            <a:endParaRPr lang="fr-BE" sz="2000" dirty="0"/>
          </a:p>
        </p:txBody>
      </p:sp>
      <p:sp>
        <p:nvSpPr>
          <p:cNvPr id="3" name="Titre 2"/>
          <p:cNvSpPr>
            <a:spLocks noGrp="1"/>
          </p:cNvSpPr>
          <p:nvPr>
            <p:ph type="title"/>
          </p:nvPr>
        </p:nvSpPr>
        <p:spPr/>
        <p:txBody>
          <a:bodyPr>
            <a:normAutofit/>
          </a:bodyPr>
          <a:lstStyle/>
          <a:p>
            <a:r>
              <a:rPr lang="fr-BE" sz="3200" dirty="0" smtClean="0"/>
              <a:t>Difficultés relationnelles </a:t>
            </a:r>
            <a:r>
              <a:rPr lang="fr-BE" sz="2400" dirty="0">
                <a:effectLst>
                  <a:outerShdw blurRad="38100" dist="38100" dir="2700000" algn="tl">
                    <a:srgbClr val="000000">
                      <a:alpha val="43137"/>
                    </a:srgbClr>
                  </a:outerShdw>
                </a:effectLst>
              </a:rPr>
              <a:t>[6]</a:t>
            </a:r>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721806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BE" sz="2000" dirty="0"/>
              <a:t>Instabilité de l’emploi </a:t>
            </a:r>
            <a:r>
              <a:rPr lang="fr-BE" sz="2000" i="1" dirty="0"/>
              <a:t>[intérim, chômage, travail à temps partiel, </a:t>
            </a:r>
            <a:r>
              <a:rPr lang="fr-BE" sz="2000" i="1" dirty="0" smtClean="0"/>
              <a:t>morcellement de </a:t>
            </a:r>
            <a:r>
              <a:rPr lang="fr-BE" sz="2000" i="1" dirty="0"/>
              <a:t>la charge de travail, etc</a:t>
            </a:r>
            <a:r>
              <a:rPr lang="fr-BE" sz="2000" i="1" dirty="0" smtClean="0"/>
              <a:t>.]</a:t>
            </a:r>
          </a:p>
          <a:p>
            <a:r>
              <a:rPr lang="fr-BE" sz="2000" dirty="0"/>
              <a:t>Surcharge de travail </a:t>
            </a:r>
            <a:r>
              <a:rPr lang="fr-BE" sz="2000" i="1" dirty="0"/>
              <a:t>[</a:t>
            </a:r>
            <a:r>
              <a:rPr lang="fr-BE" sz="2000" i="1" dirty="0" smtClean="0"/>
              <a:t>corrections, préparations</a:t>
            </a:r>
            <a:r>
              <a:rPr lang="fr-BE" sz="2000" i="1" dirty="0"/>
              <a:t>, projets de l'école, etc</a:t>
            </a:r>
            <a:r>
              <a:rPr lang="fr-BE" sz="2000" i="1" dirty="0" smtClean="0"/>
              <a:t>.]</a:t>
            </a:r>
          </a:p>
          <a:p>
            <a:r>
              <a:rPr lang="fr-BE" sz="2000" dirty="0"/>
              <a:t>Image dégradée de l'enseignant dans la société </a:t>
            </a:r>
            <a:r>
              <a:rPr lang="fr-BE" sz="2000" i="1" dirty="0"/>
              <a:t>[perte de sens de </a:t>
            </a:r>
            <a:r>
              <a:rPr lang="fr-BE" sz="2000" i="1" dirty="0" smtClean="0"/>
              <a:t>modèle éducatif</a:t>
            </a:r>
            <a:r>
              <a:rPr lang="fr-BE" sz="2000" i="1" dirty="0"/>
              <a:t>, marchandisation de l'école, déplacements des valeurs, etc</a:t>
            </a:r>
            <a:r>
              <a:rPr lang="fr-BE" sz="2000" i="1" dirty="0" smtClean="0"/>
              <a:t>.]</a:t>
            </a:r>
          </a:p>
          <a:p>
            <a:r>
              <a:rPr lang="fr-BE" sz="2000" dirty="0"/>
              <a:t>Complexification du métier : évolution du public, multiplication des </a:t>
            </a:r>
            <a:r>
              <a:rPr lang="fr-BE" sz="2000" dirty="0" smtClean="0"/>
              <a:t>tâches, </a:t>
            </a:r>
            <a:r>
              <a:rPr lang="fr-BE" sz="2000" i="1" dirty="0" smtClean="0"/>
              <a:t>etc</a:t>
            </a:r>
            <a:r>
              <a:rPr lang="fr-BE" sz="2000" dirty="0"/>
              <a:t>.</a:t>
            </a:r>
          </a:p>
        </p:txBody>
      </p:sp>
      <p:sp>
        <p:nvSpPr>
          <p:cNvPr id="3" name="Titre 2"/>
          <p:cNvSpPr>
            <a:spLocks noGrp="1"/>
          </p:cNvSpPr>
          <p:nvPr>
            <p:ph type="title"/>
          </p:nvPr>
        </p:nvSpPr>
        <p:spPr/>
        <p:txBody>
          <a:bodyPr>
            <a:normAutofit/>
          </a:bodyPr>
          <a:lstStyle/>
          <a:p>
            <a:r>
              <a:rPr lang="fr-BE" sz="3200" dirty="0" smtClean="0"/>
              <a:t>Difficultés dans l’exercice du métier </a:t>
            </a:r>
            <a:r>
              <a:rPr lang="fr-BE" sz="2400" b="0" dirty="0" smtClean="0"/>
              <a:t>[6]</a:t>
            </a:r>
            <a:r>
              <a:rPr lang="fr-BE" sz="3200" dirty="0" smtClean="0"/>
              <a:t>.</a:t>
            </a:r>
            <a:endParaRPr lang="fr-BE" sz="3200"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37619656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3"/>
          <p:cNvSpPr>
            <a:spLocks noGrp="1"/>
          </p:cNvSpPr>
          <p:nvPr>
            <p:ph type="title"/>
          </p:nvPr>
        </p:nvSpPr>
        <p:spPr/>
        <p:txBody>
          <a:bodyPr/>
          <a:lstStyle/>
          <a:p>
            <a:pPr eaLnBrk="1" fontAlgn="auto" hangingPunct="1">
              <a:spcAft>
                <a:spcPts val="0"/>
              </a:spcAft>
              <a:defRPr/>
            </a:pPr>
            <a:r>
              <a:rPr lang="fr-BE" smtClean="0"/>
              <a:t>L’accompagnement</a:t>
            </a:r>
          </a:p>
        </p:txBody>
      </p:sp>
      <p:sp>
        <p:nvSpPr>
          <p:cNvPr id="21507" name="Espace réservé du texte 4"/>
          <p:cNvSpPr>
            <a:spLocks noGrp="1"/>
          </p:cNvSpPr>
          <p:nvPr>
            <p:ph type="body" idx="1"/>
          </p:nvPr>
        </p:nvSpPr>
        <p:spPr>
          <a:xfrm>
            <a:off x="3922713" y="2932113"/>
            <a:ext cx="4572000" cy="1454150"/>
          </a:xfrm>
        </p:spPr>
        <p:txBody>
          <a:bodyPr/>
          <a:lstStyle/>
          <a:p>
            <a:pPr eaLnBrk="1" hangingPunct="1">
              <a:spcBef>
                <a:spcPts val="575"/>
              </a:spcBef>
              <a:buFont typeface="Wingdings 2" panose="05020102010507070707" pitchFamily="18" charset="2"/>
              <a:buNone/>
            </a:pPr>
            <a:r>
              <a:rPr lang="fr-BE" altLang="fr-FR" smtClean="0"/>
              <a:t>Aider le processus d’acculturation</a:t>
            </a:r>
          </a:p>
        </p:txBody>
      </p:sp>
      <p:sp>
        <p:nvSpPr>
          <p:cNvPr id="21508" name="Espace réservé du pied de page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 </a:t>
            </a:r>
            <a:endParaRPr lang="fr-BE" altLang="fr-F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endParaRPr lang="fr-BE" dirty="0" smtClean="0"/>
          </a:p>
          <a:p>
            <a:r>
              <a:rPr lang="fr-BE" i="1" dirty="0" smtClean="0"/>
              <a:t>Si vous deviez constituer un kit d’accueil à remettre à l’entrée en fonction, que contiendrait-il ?  </a:t>
            </a:r>
          </a:p>
          <a:p>
            <a:endParaRPr lang="fr-BE" dirty="0"/>
          </a:p>
        </p:txBody>
      </p:sp>
      <p:sp>
        <p:nvSpPr>
          <p:cNvPr id="3" name="Titre 2"/>
          <p:cNvSpPr>
            <a:spLocks noGrp="1"/>
          </p:cNvSpPr>
          <p:nvPr>
            <p:ph type="title"/>
          </p:nvPr>
        </p:nvSpPr>
        <p:spPr/>
        <p:txBody>
          <a:bodyPr/>
          <a:lstStyle/>
          <a:p>
            <a:r>
              <a:rPr lang="fr-BE" i="1" dirty="0" smtClean="0"/>
              <a:t>Un kit d’accueil</a:t>
            </a:r>
            <a:r>
              <a:rPr lang="fr-BE" dirty="0" smtClean="0"/>
              <a:t>	</a:t>
            </a:r>
            <a:endParaRPr lang="fr-BE"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29016411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BE" dirty="0" smtClean="0"/>
              <a:t>Préciser les attentes:</a:t>
            </a:r>
          </a:p>
          <a:p>
            <a:pPr marL="109537" indent="0">
              <a:buNone/>
            </a:pPr>
            <a:endParaRPr lang="fr-BE" dirty="0" smtClean="0"/>
          </a:p>
          <a:p>
            <a:pPr lvl="1"/>
            <a:r>
              <a:rPr lang="fr-BE" dirty="0" smtClean="0"/>
              <a:t>Au-delà des règles statutaires (règlement de travail)</a:t>
            </a:r>
          </a:p>
          <a:p>
            <a:pPr lvl="1"/>
            <a:r>
              <a:rPr lang="fr-BE" dirty="0" smtClean="0"/>
              <a:t>En fonction du projet éducatif et pédagogique</a:t>
            </a:r>
          </a:p>
          <a:p>
            <a:pPr lvl="1"/>
            <a:r>
              <a:rPr lang="fr-BE" dirty="0" smtClean="0"/>
              <a:t>Exprimées en termes d’évolution personnelle</a:t>
            </a:r>
          </a:p>
          <a:p>
            <a:pPr lvl="1"/>
            <a:r>
              <a:rPr lang="fr-BE" dirty="0" smtClean="0"/>
              <a:t>En accord avec les critères d’évaluation</a:t>
            </a:r>
            <a:endParaRPr lang="fr-BE" dirty="0"/>
          </a:p>
        </p:txBody>
      </p:sp>
      <p:sp>
        <p:nvSpPr>
          <p:cNvPr id="3" name="Titre 2"/>
          <p:cNvSpPr>
            <a:spLocks noGrp="1"/>
          </p:cNvSpPr>
          <p:nvPr>
            <p:ph type="title"/>
          </p:nvPr>
        </p:nvSpPr>
        <p:spPr/>
        <p:txBody>
          <a:bodyPr/>
          <a:lstStyle/>
          <a:p>
            <a:r>
              <a:rPr lang="fr-BE" dirty="0" smtClean="0"/>
              <a:t>Transparence dans les attentes</a:t>
            </a:r>
            <a:endParaRPr lang="fr-BE"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20188852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BE" dirty="0" smtClean="0"/>
              <a:t>Les attentes</a:t>
            </a:r>
            <a:endParaRPr lang="fr-BE" dirty="0"/>
          </a:p>
        </p:txBody>
      </p:sp>
      <p:sp>
        <p:nvSpPr>
          <p:cNvPr id="6" name="Sous-titre 5"/>
          <p:cNvSpPr>
            <a:spLocks noGrp="1"/>
          </p:cNvSpPr>
          <p:nvPr>
            <p:ph type="body" idx="1"/>
          </p:nvPr>
        </p:nvSpPr>
        <p:spPr/>
        <p:txBody>
          <a:bodyPr/>
          <a:lstStyle/>
          <a:p>
            <a:r>
              <a:rPr lang="fr-BE" sz="1800" i="1" dirty="0" smtClean="0"/>
              <a:t>Profil de développement professionnel – commune de Schaerbeek (2002). </a:t>
            </a:r>
          </a:p>
          <a:p>
            <a:r>
              <a:rPr lang="fr-BE" sz="1800" dirty="0" smtClean="0"/>
              <a:t>12 compétences attendues:</a:t>
            </a:r>
          </a:p>
          <a:p>
            <a:pPr lvl="1"/>
            <a:r>
              <a:rPr lang="fr-BE" sz="1400" cap="all" dirty="0"/>
              <a:t>1 Qualités personnelles</a:t>
            </a:r>
            <a:endParaRPr lang="fr-BE" sz="1400" dirty="0"/>
          </a:p>
          <a:p>
            <a:pPr lvl="1"/>
            <a:r>
              <a:rPr lang="fr-BE" sz="1400" cap="all" dirty="0"/>
              <a:t>2 Comportements professionnels</a:t>
            </a:r>
            <a:endParaRPr lang="fr-BE" sz="1400" dirty="0"/>
          </a:p>
          <a:p>
            <a:pPr lvl="1"/>
            <a:r>
              <a:rPr lang="fr-BE" sz="1400" dirty="0"/>
              <a:t>3 HABILETES DE PLANIFICATION </a:t>
            </a:r>
          </a:p>
          <a:p>
            <a:pPr lvl="1"/>
            <a:r>
              <a:rPr lang="fr-BE" sz="1400" cap="all" dirty="0"/>
              <a:t>4 Communication et animation</a:t>
            </a:r>
            <a:endParaRPr lang="fr-BE" sz="1400" dirty="0"/>
          </a:p>
          <a:p>
            <a:pPr lvl="1"/>
            <a:r>
              <a:rPr lang="fr-BE" sz="1400" cap="all" dirty="0"/>
              <a:t>5 Gestion de classe et des </a:t>
            </a:r>
            <a:r>
              <a:rPr lang="fr-BE" sz="1400" cap="all" dirty="0" smtClean="0"/>
              <a:t>apprentissages</a:t>
            </a:r>
          </a:p>
          <a:p>
            <a:pPr lvl="1"/>
            <a:r>
              <a:rPr lang="fr-BE" sz="1400" cap="all" dirty="0"/>
              <a:t>6 Climat propice à l’apprentissage</a:t>
            </a:r>
            <a:endParaRPr lang="fr-BE" sz="1400" dirty="0"/>
          </a:p>
          <a:p>
            <a:pPr lvl="1"/>
            <a:r>
              <a:rPr lang="fr-BE" sz="1400" dirty="0"/>
              <a:t>7 CONTENU ET DIDACTIQUE</a:t>
            </a:r>
          </a:p>
          <a:p>
            <a:pPr lvl="1"/>
            <a:r>
              <a:rPr lang="fr-BE" sz="1400" dirty="0"/>
              <a:t>8 DEMARCHE EVALUATIVE</a:t>
            </a:r>
          </a:p>
          <a:p>
            <a:pPr lvl="1"/>
            <a:r>
              <a:rPr lang="fr-BE" sz="1400" dirty="0"/>
              <a:t>9 PERFECTIONNEMENT PERSONNEL ET PROFESSIONNEL</a:t>
            </a:r>
          </a:p>
          <a:p>
            <a:pPr lvl="1"/>
            <a:r>
              <a:rPr lang="fr-BE" sz="1400" dirty="0"/>
              <a:t>10 INNOVATION PEDAGOGIQUE</a:t>
            </a:r>
          </a:p>
          <a:p>
            <a:pPr lvl="1"/>
            <a:r>
              <a:rPr lang="fr-BE" sz="1400" dirty="0"/>
              <a:t>11 PARTICIPATION</a:t>
            </a:r>
          </a:p>
          <a:p>
            <a:pPr lvl="1"/>
            <a:r>
              <a:rPr lang="fr-BE" sz="1400" dirty="0"/>
              <a:t>12 LANGUE PARLEE ET ECRITE</a:t>
            </a:r>
          </a:p>
          <a:p>
            <a:endParaRPr lang="fr-BE" sz="1800" dirty="0"/>
          </a:p>
          <a:p>
            <a:endParaRPr lang="fr-BE" dirty="0"/>
          </a:p>
        </p:txBody>
      </p:sp>
      <p:sp>
        <p:nvSpPr>
          <p:cNvPr id="4" name="Espace réservé du pied de page 3"/>
          <p:cNvSpPr>
            <a:spLocks noGrp="1"/>
          </p:cNvSpPr>
          <p:nvPr>
            <p:ph type="ftr" sz="quarter" idx="4294967295"/>
          </p:nvPr>
        </p:nvSpPr>
        <p:spPr>
          <a:xfrm>
            <a:off x="6792913" y="6408738"/>
            <a:ext cx="2351087" cy="365125"/>
          </a:xfrm>
        </p:spPr>
        <p:txBody>
          <a:bodyPr/>
          <a:lstStyle/>
          <a:p>
            <a:pPr>
              <a:defRPr/>
            </a:pPr>
            <a:r>
              <a:rPr lang="fr-BE" smtClean="0"/>
              <a:t>ISPB 2014 </a:t>
            </a:r>
            <a:endParaRPr lang="fr-BE"/>
          </a:p>
        </p:txBody>
      </p:sp>
    </p:spTree>
    <p:extLst>
      <p:ext uri="{BB962C8B-B14F-4D97-AF65-F5344CB8AC3E}">
        <p14:creationId xmlns:p14="http://schemas.microsoft.com/office/powerpoint/2010/main" val="33488384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
        <p:nvSpPr>
          <p:cNvPr id="2" name="Espace réservé du contenu 1"/>
          <p:cNvSpPr>
            <a:spLocks noGrp="1"/>
          </p:cNvSpPr>
          <p:nvPr>
            <p:ph idx="4294967295"/>
          </p:nvPr>
        </p:nvSpPr>
        <p:spPr>
          <a:xfrm>
            <a:off x="539552" y="980728"/>
            <a:ext cx="8229600" cy="4525962"/>
          </a:xfrm>
        </p:spPr>
        <p:txBody>
          <a:bodyPr/>
          <a:lstStyle/>
          <a:p>
            <a:r>
              <a:rPr lang="fr-BE" sz="1800" cap="all" dirty="0"/>
              <a:t>2 Comportements professionnels</a:t>
            </a:r>
            <a:endParaRPr lang="fr-BE" sz="1800" dirty="0"/>
          </a:p>
          <a:p>
            <a:r>
              <a:rPr lang="fr-BE" sz="1800" dirty="0"/>
              <a:t> </a:t>
            </a:r>
          </a:p>
          <a:p>
            <a:pPr lvl="0"/>
            <a:r>
              <a:rPr lang="fr-BE" sz="1800" dirty="0"/>
              <a:t>Faire preuve d’assiduité et de ponctualité.</a:t>
            </a:r>
          </a:p>
          <a:p>
            <a:pPr lvl="0"/>
            <a:r>
              <a:rPr lang="fr-BE" sz="1800" dirty="0"/>
              <a:t>Informer, dans les meilleurs délais, sa direction de ses retards ou de ses absences.</a:t>
            </a:r>
          </a:p>
          <a:p>
            <a:pPr lvl="0"/>
            <a:r>
              <a:rPr lang="fr-BE" sz="1800" dirty="0"/>
              <a:t>Adopter une tenue conforme au code vestimentaire de l’école.</a:t>
            </a:r>
          </a:p>
          <a:p>
            <a:pPr lvl="0"/>
            <a:r>
              <a:rPr lang="fr-BE" sz="1800" dirty="0"/>
              <a:t>Démontrer une capacité d’organisation dans l’exécution des tâches qui lui sont confiées.</a:t>
            </a:r>
          </a:p>
          <a:p>
            <a:pPr lvl="0"/>
            <a:r>
              <a:rPr lang="fr-BE" sz="1800" dirty="0"/>
              <a:t>Adopter des attitudes compatibles avec le projet éducatif et pédagogique.</a:t>
            </a:r>
          </a:p>
          <a:p>
            <a:pPr lvl="0"/>
            <a:r>
              <a:rPr lang="fr-BE" sz="1800" dirty="0"/>
              <a:t>Utiliser en tout temps un langage correct et respectueux des personnes.</a:t>
            </a:r>
          </a:p>
          <a:p>
            <a:pPr lvl="0"/>
            <a:r>
              <a:rPr lang="fr-BE" sz="1800" dirty="0"/>
              <a:t>Respecter les normes de sécurité.</a:t>
            </a:r>
          </a:p>
          <a:p>
            <a:endParaRPr lang="fr-BE" sz="1800" dirty="0"/>
          </a:p>
        </p:txBody>
      </p:sp>
    </p:spTree>
    <p:extLst>
      <p:ext uri="{BB962C8B-B14F-4D97-AF65-F5344CB8AC3E}">
        <p14:creationId xmlns:p14="http://schemas.microsoft.com/office/powerpoint/2010/main" val="32796203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
        <p:nvSpPr>
          <p:cNvPr id="2" name="Espace réservé du contenu 1"/>
          <p:cNvSpPr>
            <a:spLocks noGrp="1"/>
          </p:cNvSpPr>
          <p:nvPr>
            <p:ph idx="4294967295"/>
          </p:nvPr>
        </p:nvSpPr>
        <p:spPr>
          <a:xfrm>
            <a:off x="518864" y="980728"/>
            <a:ext cx="8229600" cy="5112568"/>
          </a:xfrm>
        </p:spPr>
        <p:txBody>
          <a:bodyPr/>
          <a:lstStyle/>
          <a:p>
            <a:r>
              <a:rPr lang="fr-BE" sz="1800" dirty="0"/>
              <a:t> </a:t>
            </a:r>
            <a:r>
              <a:rPr lang="fr-BE" sz="1800" cap="all" dirty="0" smtClean="0"/>
              <a:t>5 </a:t>
            </a:r>
            <a:r>
              <a:rPr lang="fr-BE" sz="1800" cap="all" dirty="0"/>
              <a:t>Gestion de classe et des </a:t>
            </a:r>
            <a:r>
              <a:rPr lang="fr-BE" sz="1800" cap="all" dirty="0" smtClean="0"/>
              <a:t>apprentissages:</a:t>
            </a:r>
          </a:p>
          <a:p>
            <a:pPr marL="109537" indent="0">
              <a:buNone/>
            </a:pPr>
            <a:endParaRPr lang="fr-BE" sz="1800" dirty="0"/>
          </a:p>
          <a:p>
            <a:pPr lvl="0"/>
            <a:r>
              <a:rPr lang="fr-BE" sz="1800" dirty="0"/>
              <a:t>Respecter le contenu de sa planification à court terme.</a:t>
            </a:r>
          </a:p>
          <a:p>
            <a:pPr lvl="0"/>
            <a:r>
              <a:rPr lang="fr-BE" sz="1800" dirty="0"/>
              <a:t>Adapter sa gestion des activités d’apprentissage aux valeurs et aux objectifs du projet éducatif et/ou du projet d’établissement (cohérence pédagogique).</a:t>
            </a:r>
          </a:p>
          <a:p>
            <a:pPr lvl="0"/>
            <a:r>
              <a:rPr lang="fr-BE" sz="1800" dirty="0"/>
              <a:t>Adapter sa gestion des activités d’apprentissage aux différences individuelles entre les élèves.</a:t>
            </a:r>
          </a:p>
          <a:p>
            <a:pPr lvl="0"/>
            <a:r>
              <a:rPr lang="fr-BE" sz="1800" dirty="0"/>
              <a:t>Gérer efficacement le temps d’enseignement.</a:t>
            </a:r>
          </a:p>
          <a:p>
            <a:pPr lvl="0"/>
            <a:r>
              <a:rPr lang="fr-BE" sz="1800" dirty="0"/>
              <a:t>Favoriser la participation des élèves dans la gestion du groupe-classe.</a:t>
            </a:r>
          </a:p>
          <a:p>
            <a:pPr lvl="0"/>
            <a:r>
              <a:rPr lang="fr-BE" sz="1800" dirty="0"/>
              <a:t>Favoriser la participation des élèves dans la gestion de leurs apprentissages.</a:t>
            </a:r>
          </a:p>
          <a:p>
            <a:pPr lvl="0"/>
            <a:r>
              <a:rPr lang="fr-BE" sz="1800" dirty="0"/>
              <a:t>Utiliser dans la mesure du possible, les nouvelles technologies de l’information et des communications.</a:t>
            </a:r>
          </a:p>
          <a:p>
            <a:pPr lvl="0"/>
            <a:r>
              <a:rPr lang="fr-BE" sz="1800" dirty="0"/>
              <a:t>Faire preuve de créativité et d’originalité.</a:t>
            </a:r>
          </a:p>
          <a:p>
            <a:endParaRPr lang="fr-BE" sz="1800" dirty="0"/>
          </a:p>
        </p:txBody>
      </p:sp>
    </p:spTree>
    <p:extLst>
      <p:ext uri="{BB962C8B-B14F-4D97-AF65-F5344CB8AC3E}">
        <p14:creationId xmlns:p14="http://schemas.microsoft.com/office/powerpoint/2010/main" val="14043733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BE" dirty="0" smtClean="0"/>
              <a:t>L’évaluation</a:t>
            </a:r>
            <a:endParaRPr lang="fr-BE" dirty="0"/>
          </a:p>
        </p:txBody>
      </p:sp>
      <p:sp>
        <p:nvSpPr>
          <p:cNvPr id="4" name="Espace réservé du texte 3"/>
          <p:cNvSpPr>
            <a:spLocks noGrp="1"/>
          </p:cNvSpPr>
          <p:nvPr>
            <p:ph type="body" idx="1"/>
          </p:nvPr>
        </p:nvSpPr>
        <p:spPr/>
        <p:txBody>
          <a:bodyPr/>
          <a:lstStyle/>
          <a:p>
            <a:endParaRPr lang="fr-BE" dirty="0" smtClean="0"/>
          </a:p>
          <a:p>
            <a:endParaRPr lang="fr-BE" dirty="0"/>
          </a:p>
          <a:p>
            <a:r>
              <a:rPr lang="fr-BE" dirty="0" smtClean="0"/>
              <a:t>Des critères de performance explicités</a:t>
            </a:r>
          </a:p>
          <a:p>
            <a:r>
              <a:rPr lang="fr-BE" dirty="0" smtClean="0"/>
              <a:t>Une évaluation précédée d’une auto-évaluation.</a:t>
            </a:r>
          </a:p>
          <a:p>
            <a:r>
              <a:rPr lang="fr-BE" dirty="0" smtClean="0"/>
              <a:t>Une évaluation dialogique</a:t>
            </a:r>
            <a:endParaRPr lang="fr-BE" dirty="0"/>
          </a:p>
        </p:txBody>
      </p:sp>
      <p:sp>
        <p:nvSpPr>
          <p:cNvPr id="2" name="Espace réservé du pied de page 1"/>
          <p:cNvSpPr>
            <a:spLocks noGrp="1"/>
          </p:cNvSpPr>
          <p:nvPr>
            <p:ph type="ftr" sz="quarter" idx="4294967295"/>
          </p:nvPr>
        </p:nvSpPr>
        <p:spPr>
          <a:xfrm>
            <a:off x="6792913" y="6408738"/>
            <a:ext cx="2351087" cy="365125"/>
          </a:xfrm>
        </p:spPr>
        <p:txBody>
          <a:bodyPr/>
          <a:lstStyle/>
          <a:p>
            <a:pPr>
              <a:defRPr/>
            </a:pPr>
            <a:r>
              <a:rPr lang="fr-BE" smtClean="0"/>
              <a:t>ISPB 2014 </a:t>
            </a:r>
            <a:endParaRPr lang="fr-BE"/>
          </a:p>
        </p:txBody>
      </p:sp>
    </p:spTree>
    <p:extLst>
      <p:ext uri="{BB962C8B-B14F-4D97-AF65-F5344CB8AC3E}">
        <p14:creationId xmlns:p14="http://schemas.microsoft.com/office/powerpoint/2010/main" val="8016757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BE" dirty="0" smtClean="0"/>
              <a:t>Grille d’évaluation</a:t>
            </a:r>
            <a:endParaRPr lang="fr-BE" dirty="0"/>
          </a:p>
        </p:txBody>
      </p:sp>
      <p:sp>
        <p:nvSpPr>
          <p:cNvPr id="5" name="Espace réservé du texte 4"/>
          <p:cNvSpPr>
            <a:spLocks noGrp="1"/>
          </p:cNvSpPr>
          <p:nvPr>
            <p:ph type="body" idx="1"/>
          </p:nvPr>
        </p:nvSpPr>
        <p:spPr/>
        <p:txBody>
          <a:bodyPr/>
          <a:lstStyle/>
          <a:p>
            <a:endParaRPr lang="fr-BE" dirty="0" smtClean="0"/>
          </a:p>
          <a:p>
            <a:r>
              <a:rPr lang="fr-BE" sz="2400" dirty="0" smtClean="0"/>
              <a:t>Modèle adopté par la Commune de Schaerbeek en 2009.</a:t>
            </a:r>
          </a:p>
          <a:p>
            <a:r>
              <a:rPr lang="fr-BE" sz="2400" dirty="0" smtClean="0"/>
              <a:t>Le document est divisé en deux parties identiques dont la première sert à l’auto évaluation et est remise à l’entrée en fonction.</a:t>
            </a:r>
          </a:p>
          <a:p>
            <a:r>
              <a:rPr lang="fr-BE" sz="2400" dirty="0" smtClean="0"/>
              <a:t>Le document sert pour les engagements de longue durée et est obligatoire pour le rapport précédent la nomination ainsi qu’en cas de proposition de licenciement</a:t>
            </a:r>
            <a:r>
              <a:rPr lang="fr-BE" dirty="0" smtClean="0"/>
              <a:t>.</a:t>
            </a:r>
            <a:endParaRPr lang="fr-BE" dirty="0"/>
          </a:p>
        </p:txBody>
      </p:sp>
    </p:spTree>
    <p:extLst>
      <p:ext uri="{BB962C8B-B14F-4D97-AF65-F5344CB8AC3E}">
        <p14:creationId xmlns:p14="http://schemas.microsoft.com/office/powerpoint/2010/main" val="14477916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marL="109537" indent="0">
              <a:buNone/>
            </a:pPr>
            <a:endParaRPr lang="fr-BE" sz="1800" dirty="0"/>
          </a:p>
          <a:p>
            <a:r>
              <a:rPr lang="fr-BE" sz="1800" dirty="0"/>
              <a:t> </a:t>
            </a:r>
            <a:r>
              <a:rPr lang="fr-BE" sz="1800" u="sng" dirty="0"/>
              <a:t>Composante 100</a:t>
            </a:r>
            <a:r>
              <a:rPr lang="fr-BE" sz="1800" dirty="0"/>
              <a:t> :   </a:t>
            </a:r>
            <a:r>
              <a:rPr lang="fr-BE" sz="1800" b="1" dirty="0"/>
              <a:t>Qualités </a:t>
            </a:r>
            <a:r>
              <a:rPr lang="fr-BE" sz="1800" b="1" dirty="0" smtClean="0"/>
              <a:t>professionnelles</a:t>
            </a:r>
            <a:endParaRPr lang="fr-BE" sz="1800" dirty="0"/>
          </a:p>
          <a:p>
            <a:endParaRPr lang="fr-BE" sz="1800" dirty="0"/>
          </a:p>
          <a:p>
            <a:r>
              <a:rPr lang="fr-BE" sz="1800" b="1" dirty="0"/>
              <a:t>	101 : </a:t>
            </a:r>
            <a:r>
              <a:rPr lang="fr-BE" sz="1800" u="sng" dirty="0"/>
              <a:t>Exécution des tâches </a:t>
            </a:r>
            <a:r>
              <a:rPr lang="fr-BE" sz="1800" u="sng" dirty="0" smtClean="0"/>
              <a:t>administratives</a:t>
            </a:r>
            <a:endParaRPr lang="fr-BE" sz="1800" dirty="0"/>
          </a:p>
          <a:p>
            <a:pPr marL="109537" indent="0">
              <a:buNone/>
            </a:pPr>
            <a:r>
              <a:rPr lang="fr-BE" sz="1800" b="1" dirty="0" smtClean="0"/>
              <a:t>Insatisfaisant</a:t>
            </a:r>
            <a:r>
              <a:rPr lang="fr-BE" sz="1800" b="1" dirty="0"/>
              <a:t> : </a:t>
            </a:r>
            <a:r>
              <a:rPr lang="fr-BE" sz="1800" dirty="0"/>
              <a:t>je n’assume pas de manière responsable et régulière les tâches administratives exigées. Exemples : journal de classe – rapport –  registre.</a:t>
            </a:r>
          </a:p>
          <a:p>
            <a:pPr marL="109537" indent="0">
              <a:buNone/>
            </a:pPr>
            <a:r>
              <a:rPr lang="fr-BE" sz="1800" b="1" dirty="0" smtClean="0"/>
              <a:t>Satisfaisant</a:t>
            </a:r>
            <a:r>
              <a:rPr lang="fr-BE" sz="1800" b="1" dirty="0"/>
              <a:t> : </a:t>
            </a:r>
            <a:r>
              <a:rPr lang="fr-BE" sz="1800" dirty="0"/>
              <a:t>j’assume souvent de manière responsable et régulière la plupart de mes tâches administratives.</a:t>
            </a:r>
          </a:p>
          <a:p>
            <a:pPr marL="109537" indent="0">
              <a:buNone/>
            </a:pPr>
            <a:r>
              <a:rPr lang="fr-BE" sz="1800" b="1" dirty="0" smtClean="0"/>
              <a:t>Compétent</a:t>
            </a:r>
            <a:r>
              <a:rPr lang="fr-BE" sz="1800" b="1" dirty="0"/>
              <a:t> : </a:t>
            </a:r>
            <a:r>
              <a:rPr lang="fr-BE" sz="1800" dirty="0"/>
              <a:t>j’assume toujours de manière responsable et régulière l’ensemble de mes tâches administratives.</a:t>
            </a:r>
          </a:p>
          <a:p>
            <a:pPr marL="109537" indent="0">
              <a:buNone/>
            </a:pPr>
            <a:r>
              <a:rPr lang="fr-BE" sz="1800" b="1" dirty="0" smtClean="0"/>
              <a:t>Excellent</a:t>
            </a:r>
            <a:r>
              <a:rPr lang="fr-BE" sz="1800" b="1" dirty="0"/>
              <a:t> : </a:t>
            </a:r>
            <a:r>
              <a:rPr lang="fr-BE" sz="1800" dirty="0"/>
              <a:t>j’assume toujours de manière responsable et régulière l’ensemble de mes tâches administratives et j’offre mon soutien ou ma collaboration pour l’accomplissement des tâches administratives de mes collègues au sein de mon école. </a:t>
            </a:r>
          </a:p>
          <a:p>
            <a:r>
              <a:rPr lang="fr-BE" sz="1800" dirty="0"/>
              <a:t> </a:t>
            </a:r>
          </a:p>
          <a:p>
            <a:r>
              <a:rPr lang="fr-BE" sz="1800" b="1" dirty="0"/>
              <a:t> </a:t>
            </a:r>
            <a:endParaRPr lang="fr-BE" sz="1800" dirty="0"/>
          </a:p>
          <a:p>
            <a:endParaRPr lang="fr-BE" sz="1800" dirty="0"/>
          </a:p>
        </p:txBody>
      </p:sp>
      <p:sp>
        <p:nvSpPr>
          <p:cNvPr id="3" name="Titre 2"/>
          <p:cNvSpPr>
            <a:spLocks noGrp="1"/>
          </p:cNvSpPr>
          <p:nvPr>
            <p:ph type="title"/>
          </p:nvPr>
        </p:nvSpPr>
        <p:spPr/>
        <p:txBody>
          <a:bodyPr/>
          <a:lstStyle/>
          <a:p>
            <a:endParaRPr lang="fr-BE"/>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9175589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BE" sz="1800" b="1" dirty="0"/>
              <a:t>102 : </a:t>
            </a:r>
            <a:r>
              <a:rPr lang="fr-BE" sz="1800" u="sng" dirty="0"/>
              <a:t>Faire preuve de rigueur dans les relations avec l’école</a:t>
            </a:r>
            <a:endParaRPr lang="fr-BE" sz="1800" dirty="0"/>
          </a:p>
          <a:p>
            <a:pPr marL="109537" indent="0">
              <a:buNone/>
            </a:pPr>
            <a:endParaRPr lang="fr-BE" sz="1800" dirty="0"/>
          </a:p>
          <a:p>
            <a:pPr marL="109537" indent="0">
              <a:buNone/>
            </a:pPr>
            <a:r>
              <a:rPr lang="fr-BE" sz="1800" b="1" dirty="0" smtClean="0"/>
              <a:t>Insatisfaisant</a:t>
            </a:r>
            <a:r>
              <a:rPr lang="fr-BE" sz="1800" b="1" dirty="0"/>
              <a:t> : </a:t>
            </a:r>
            <a:r>
              <a:rPr lang="fr-BE" sz="1800" dirty="0"/>
              <a:t>je ne respecte pas les obligations et/ou instructions reçues des responsables. Exemples : manque de ponctualité et d’assiduité – non respect des délais d’informations de la direction en cas d’absence ou de retard – tenue vestimentaire  non - conforme. </a:t>
            </a:r>
          </a:p>
          <a:p>
            <a:pPr marL="109537" indent="0">
              <a:buNone/>
            </a:pPr>
            <a:r>
              <a:rPr lang="fr-BE" sz="1800" b="1" dirty="0" smtClean="0"/>
              <a:t>Satisfaisant</a:t>
            </a:r>
            <a:r>
              <a:rPr lang="fr-BE" sz="1800" b="1" dirty="0"/>
              <a:t> : </a:t>
            </a:r>
            <a:r>
              <a:rPr lang="fr-BE" sz="1800" dirty="0"/>
              <a:t>je respecte généralement la plupart des obligations et/ou instructions reçues des responsables.</a:t>
            </a:r>
          </a:p>
          <a:p>
            <a:pPr marL="109537" indent="0">
              <a:buNone/>
            </a:pPr>
            <a:r>
              <a:rPr lang="fr-BE" sz="1800" b="1" dirty="0" smtClean="0"/>
              <a:t>Compétent</a:t>
            </a:r>
            <a:r>
              <a:rPr lang="fr-BE" sz="1800" b="1" dirty="0"/>
              <a:t> : </a:t>
            </a:r>
            <a:r>
              <a:rPr lang="fr-BE" sz="1800" dirty="0"/>
              <a:t>je respecte toujours les obligations et/ou instructions reçues des responsables.</a:t>
            </a:r>
          </a:p>
          <a:p>
            <a:pPr marL="109537" indent="0">
              <a:buNone/>
            </a:pPr>
            <a:r>
              <a:rPr lang="fr-BE" sz="1800" b="1" dirty="0" smtClean="0"/>
              <a:t>Excellent</a:t>
            </a:r>
            <a:r>
              <a:rPr lang="fr-BE" sz="1800" b="1" dirty="0"/>
              <a:t> : </a:t>
            </a:r>
            <a:r>
              <a:rPr lang="fr-BE" sz="1800" dirty="0"/>
              <a:t>je respecte toujours les obligations et/ou instructions reçues des responsables et je collabore régulièrement pour accompagner mes collègues ayant des difficultés en la matière.</a:t>
            </a:r>
          </a:p>
          <a:p>
            <a:endParaRPr lang="fr-BE" sz="1800" dirty="0"/>
          </a:p>
        </p:txBody>
      </p:sp>
      <p:sp>
        <p:nvSpPr>
          <p:cNvPr id="3" name="Titre 2"/>
          <p:cNvSpPr>
            <a:spLocks noGrp="1"/>
          </p:cNvSpPr>
          <p:nvPr>
            <p:ph type="title"/>
          </p:nvPr>
        </p:nvSpPr>
        <p:spPr/>
        <p:txBody>
          <a:bodyPr/>
          <a:lstStyle/>
          <a:p>
            <a:endParaRPr lang="fr-BE"/>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1831372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BE" sz="1800" u="sng" dirty="0"/>
              <a:t>Composante 200</a:t>
            </a:r>
            <a:r>
              <a:rPr lang="fr-BE" sz="1800" dirty="0"/>
              <a:t> :   </a:t>
            </a:r>
            <a:r>
              <a:rPr lang="fr-BE" sz="1800" b="1" dirty="0"/>
              <a:t>Planification et </a:t>
            </a:r>
            <a:r>
              <a:rPr lang="fr-BE" sz="1800" b="1" dirty="0" smtClean="0"/>
              <a:t>préparation</a:t>
            </a:r>
          </a:p>
          <a:p>
            <a:pPr marL="109537" indent="0">
              <a:buNone/>
            </a:pPr>
            <a:endParaRPr lang="fr-BE" sz="1800" b="1" dirty="0" smtClean="0"/>
          </a:p>
          <a:p>
            <a:r>
              <a:rPr lang="fr-BE" sz="1800" b="1" dirty="0"/>
              <a:t>203 : </a:t>
            </a:r>
            <a:r>
              <a:rPr lang="fr-BE" sz="1800" u="sng" dirty="0"/>
              <a:t>Connaissance des caractéristiques et des acquis des </a:t>
            </a:r>
            <a:r>
              <a:rPr lang="fr-BE" sz="1800" u="sng" dirty="0" smtClean="0"/>
              <a:t>élèves</a:t>
            </a:r>
            <a:endParaRPr lang="fr-BE" sz="1800" dirty="0"/>
          </a:p>
          <a:p>
            <a:pPr marL="109537" indent="0">
              <a:buNone/>
            </a:pPr>
            <a:r>
              <a:rPr lang="fr-BE" sz="1800" b="1" dirty="0" smtClean="0"/>
              <a:t>Insatisfaisant</a:t>
            </a:r>
            <a:r>
              <a:rPr lang="fr-BE" sz="1800" b="1" dirty="0"/>
              <a:t> : </a:t>
            </a:r>
            <a:r>
              <a:rPr lang="fr-BE" sz="1800" dirty="0"/>
              <a:t>j’ai peu ou pas de connaissances des caractéristiques et des niveaux scolaires de la population qui m’est confiée. </a:t>
            </a:r>
          </a:p>
          <a:p>
            <a:pPr marL="109537" indent="0">
              <a:buNone/>
            </a:pPr>
            <a:r>
              <a:rPr lang="fr-BE" sz="1800" b="1" dirty="0" smtClean="0"/>
              <a:t>Satisfaisant</a:t>
            </a:r>
            <a:r>
              <a:rPr lang="fr-BE" sz="1800" b="1" dirty="0"/>
              <a:t> : </a:t>
            </a:r>
            <a:r>
              <a:rPr lang="fr-BE" sz="1800" dirty="0"/>
              <a:t>j’ai de bonnes connaissances de base des caractéristiques et des niveaux scolaires de la population qui m’est confiée.</a:t>
            </a:r>
          </a:p>
          <a:p>
            <a:pPr marL="109537" indent="0">
              <a:buNone/>
            </a:pPr>
            <a:r>
              <a:rPr lang="fr-BE" sz="1800" b="1" dirty="0" smtClean="0"/>
              <a:t>Compétent</a:t>
            </a:r>
            <a:r>
              <a:rPr lang="fr-BE" sz="1800" b="1" dirty="0"/>
              <a:t> : </a:t>
            </a:r>
            <a:r>
              <a:rPr lang="fr-BE" sz="1800" dirty="0"/>
              <a:t>j’ai des connaissances approfondies des caractéristiques spécifiques et des niveaux scolaires de la population qui m’est confiée.</a:t>
            </a:r>
          </a:p>
          <a:p>
            <a:pPr marL="109537" indent="0">
              <a:buNone/>
            </a:pPr>
            <a:r>
              <a:rPr lang="fr-BE" sz="1800" b="1" dirty="0" smtClean="0"/>
              <a:t>Excellent</a:t>
            </a:r>
            <a:r>
              <a:rPr lang="fr-BE" sz="1800" b="1" dirty="0"/>
              <a:t> : </a:t>
            </a:r>
            <a:r>
              <a:rPr lang="fr-BE" sz="1800" dirty="0"/>
              <a:t>j’ai des connaissances approfondies des caractéristiques spécifiques et des niveaux scolaires de la population qui m’est confiée. Je soutiens et j’accompagne mes collègues dans les recherches d’informations concernant leur population qui leurs est confiée.</a:t>
            </a:r>
          </a:p>
          <a:p>
            <a:endParaRPr lang="fr-BE" sz="1800" dirty="0"/>
          </a:p>
        </p:txBody>
      </p:sp>
      <p:sp>
        <p:nvSpPr>
          <p:cNvPr id="3" name="Titre 2"/>
          <p:cNvSpPr>
            <a:spLocks noGrp="1"/>
          </p:cNvSpPr>
          <p:nvPr>
            <p:ph type="title"/>
          </p:nvPr>
        </p:nvSpPr>
        <p:spPr/>
        <p:txBody>
          <a:bodyPr/>
          <a:lstStyle/>
          <a:p>
            <a:endParaRPr lang="fr-BE"/>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11462074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BE" sz="1800" u="sng" dirty="0">
                <a:latin typeface="Times New Roman" panose="02020603050405020304" pitchFamily="18" charset="0"/>
                <a:ea typeface="Times New Roman" panose="02020603050405020304" pitchFamily="18" charset="0"/>
              </a:rPr>
              <a:t>Composante 300</a:t>
            </a:r>
            <a:r>
              <a:rPr lang="fr-BE" sz="1800" dirty="0">
                <a:latin typeface="Times New Roman" panose="02020603050405020304" pitchFamily="18" charset="0"/>
                <a:ea typeface="Times New Roman" panose="02020603050405020304" pitchFamily="18" charset="0"/>
              </a:rPr>
              <a:t> :   </a:t>
            </a:r>
            <a:r>
              <a:rPr lang="fr-BE" sz="1800" b="1" dirty="0">
                <a:latin typeface="Times New Roman" panose="02020603050405020304" pitchFamily="18" charset="0"/>
                <a:ea typeface="Times New Roman" panose="02020603050405020304" pitchFamily="18" charset="0"/>
              </a:rPr>
              <a:t>Gestion de la </a:t>
            </a:r>
            <a:r>
              <a:rPr lang="fr-BE" sz="1800" b="1" dirty="0" smtClean="0">
                <a:latin typeface="Times New Roman" panose="02020603050405020304" pitchFamily="18" charset="0"/>
                <a:ea typeface="Times New Roman" panose="02020603050405020304" pitchFamily="18" charset="0"/>
              </a:rPr>
              <a:t>classe</a:t>
            </a:r>
          </a:p>
          <a:p>
            <a:r>
              <a:rPr lang="fr-BE" sz="1400" b="1" dirty="0"/>
              <a:t>304 : </a:t>
            </a:r>
            <a:r>
              <a:rPr lang="fr-BE" sz="1400" u="sng" dirty="0"/>
              <a:t>Valorisation des élèves (qualité relationnelle enseignant – élève)</a:t>
            </a:r>
            <a:endParaRPr lang="fr-BE" sz="1400" dirty="0"/>
          </a:p>
          <a:p>
            <a:pPr marL="109537" indent="0">
              <a:buNone/>
            </a:pPr>
            <a:r>
              <a:rPr lang="fr-BE" sz="1400" b="1" dirty="0" smtClean="0"/>
              <a:t>Insatisfaisant</a:t>
            </a:r>
            <a:r>
              <a:rPr lang="fr-BE" sz="1400" b="1" dirty="0"/>
              <a:t> : </a:t>
            </a:r>
            <a:r>
              <a:rPr lang="fr-BE" sz="1400" dirty="0"/>
              <a:t>je favorise peu la mise en place d’une relation cordiale permettant la reconnaissance mutuelle et la valorisation d’un climat d’apprentissage et de respect. Je manque de proactivité dans la recherche de pistes valorisantes pour améliorer ces relations.</a:t>
            </a:r>
          </a:p>
          <a:p>
            <a:pPr marL="109537" indent="0">
              <a:buNone/>
            </a:pPr>
            <a:r>
              <a:rPr lang="fr-BE" sz="1400" b="1" dirty="0" smtClean="0"/>
              <a:t>Satisfaisant</a:t>
            </a:r>
            <a:r>
              <a:rPr lang="fr-BE" sz="1400" b="1" dirty="0"/>
              <a:t> : </a:t>
            </a:r>
            <a:r>
              <a:rPr lang="fr-BE" sz="1400" dirty="0"/>
              <a:t>je favorise régulièrement la mise en place d’une relation cordiale permettant la reconnaissance mutuelle et la valorisation d’un climat d’apprentissage et de respect. Je recherche parfois des pistes valorisantes pour améliorer ces relations.</a:t>
            </a:r>
          </a:p>
          <a:p>
            <a:pPr marL="109537" indent="0">
              <a:buNone/>
            </a:pPr>
            <a:r>
              <a:rPr lang="fr-BE" sz="1400" b="1" dirty="0" smtClean="0"/>
              <a:t>Compétent</a:t>
            </a:r>
            <a:r>
              <a:rPr lang="fr-BE" sz="1400" b="1" dirty="0"/>
              <a:t> : </a:t>
            </a:r>
            <a:r>
              <a:rPr lang="fr-BE" sz="1400" dirty="0"/>
              <a:t>je favorise toujours la mise en place d’une relation cordiale permettant la reconnaissance mutuelle et la valorisation d’un climat d’apprentissage et de respect. Je recherche constamment des pistes valorisantes pour améliorer ces relations. Ce principe est la base des mes relations avec les élèves.</a:t>
            </a:r>
          </a:p>
          <a:p>
            <a:pPr marL="109537" indent="0">
              <a:buNone/>
            </a:pPr>
            <a:r>
              <a:rPr lang="fr-BE" sz="1400" b="1" dirty="0" smtClean="0"/>
              <a:t>Excellent</a:t>
            </a:r>
            <a:r>
              <a:rPr lang="fr-BE" sz="1400" b="1" dirty="0"/>
              <a:t> : </a:t>
            </a:r>
            <a:r>
              <a:rPr lang="fr-BE" sz="1400" dirty="0"/>
              <a:t>je favorise toujours la mise en place d’une relation cordiale permettant la reconnaissance mutuelle et la valorisation d’un climat d’apprentissage et de respect. Je recherche constamment des pistes valorisantes pour améliorer ces relations. Ce principe est la base des mes relations avec les élèves. Je prône celui-ci au sein de l’école.</a:t>
            </a:r>
          </a:p>
          <a:p>
            <a:endParaRPr lang="fr-BE" sz="1800" dirty="0"/>
          </a:p>
        </p:txBody>
      </p:sp>
      <p:sp>
        <p:nvSpPr>
          <p:cNvPr id="3" name="Titre 2"/>
          <p:cNvSpPr>
            <a:spLocks noGrp="1"/>
          </p:cNvSpPr>
          <p:nvPr>
            <p:ph type="title"/>
          </p:nvPr>
        </p:nvSpPr>
        <p:spPr/>
        <p:txBody>
          <a:bodyPr/>
          <a:lstStyle/>
          <a:p>
            <a:endParaRPr lang="fr-BE"/>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5051576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u contenu 4"/>
          <p:cNvSpPr>
            <a:spLocks noGrp="1"/>
          </p:cNvSpPr>
          <p:nvPr>
            <p:ph idx="1"/>
          </p:nvPr>
        </p:nvSpPr>
        <p:spPr/>
        <p:txBody>
          <a:bodyPr/>
          <a:lstStyle/>
          <a:p>
            <a:pPr eaLnBrk="1" hangingPunct="1"/>
            <a:r>
              <a:rPr lang="fr-BE" altLang="fr-FR" smtClean="0"/>
              <a:t>Un concept nouveau</a:t>
            </a:r>
          </a:p>
          <a:p>
            <a:pPr lvl="1" eaLnBrk="1" hangingPunct="1"/>
            <a:r>
              <a:rPr lang="fr-BE" altLang="fr-FR" smtClean="0"/>
              <a:t>Formalisation de pratiques anciennes (le collègue de référence)</a:t>
            </a:r>
          </a:p>
          <a:p>
            <a:pPr lvl="1" eaLnBrk="1" hangingPunct="1"/>
            <a:r>
              <a:rPr lang="fr-BE" altLang="fr-FR" smtClean="0"/>
              <a:t>Souci de rendre les interventions plus efficaces</a:t>
            </a:r>
          </a:p>
          <a:p>
            <a:pPr lvl="2" eaLnBrk="1" hangingPunct="1"/>
            <a:r>
              <a:rPr lang="fr-BE" altLang="fr-FR" smtClean="0"/>
              <a:t>Prévenir le paternalisme</a:t>
            </a:r>
          </a:p>
          <a:p>
            <a:pPr lvl="2" eaLnBrk="1" hangingPunct="1"/>
            <a:r>
              <a:rPr lang="fr-BE" altLang="fr-FR" smtClean="0"/>
              <a:t>Accompagner sans conformer</a:t>
            </a:r>
          </a:p>
          <a:p>
            <a:pPr lvl="2" eaLnBrk="1" hangingPunct="1"/>
            <a:r>
              <a:rPr lang="fr-BE" altLang="fr-FR" smtClean="0"/>
              <a:t>Ne pas brider la créativité</a:t>
            </a:r>
          </a:p>
          <a:p>
            <a:pPr lvl="2" eaLnBrk="1" hangingPunct="1"/>
            <a:r>
              <a:rPr lang="fr-BE" altLang="fr-FR" smtClean="0"/>
              <a:t>Accompagner en dialoguant</a:t>
            </a:r>
          </a:p>
        </p:txBody>
      </p:sp>
      <p:sp>
        <p:nvSpPr>
          <p:cNvPr id="18434" name="Titre 3"/>
          <p:cNvSpPr>
            <a:spLocks noGrp="1"/>
          </p:cNvSpPr>
          <p:nvPr>
            <p:ph type="title"/>
          </p:nvPr>
        </p:nvSpPr>
        <p:spPr/>
        <p:txBody>
          <a:bodyPr/>
          <a:lstStyle/>
          <a:p>
            <a:pPr eaLnBrk="1" fontAlgn="auto" hangingPunct="1">
              <a:spcAft>
                <a:spcPts val="0"/>
              </a:spcAft>
              <a:defRPr/>
            </a:pPr>
            <a:r>
              <a:rPr lang="fr-BE" dirty="0" smtClean="0"/>
              <a:t>Le mentorat</a:t>
            </a:r>
          </a:p>
        </p:txBody>
      </p:sp>
      <p:sp>
        <p:nvSpPr>
          <p:cNvPr id="22532" name="Espace réservé du pied de page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 </a:t>
            </a:r>
            <a:endParaRPr lang="fr-BE" altLang="fr-F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Espace réservé du contenu 1"/>
          <p:cNvSpPr>
            <a:spLocks noGrp="1"/>
          </p:cNvSpPr>
          <p:nvPr>
            <p:ph idx="1"/>
          </p:nvPr>
        </p:nvSpPr>
        <p:spPr/>
        <p:txBody>
          <a:bodyPr/>
          <a:lstStyle/>
          <a:p>
            <a:pPr eaLnBrk="1" hangingPunct="1"/>
            <a:r>
              <a:rPr lang="fr-BE" altLang="fr-FR" smtClean="0"/>
              <a:t>En dehors du contexte d’évaluation formelle</a:t>
            </a:r>
          </a:p>
          <a:p>
            <a:pPr lvl="1" eaLnBrk="1" hangingPunct="1"/>
            <a:r>
              <a:rPr lang="fr-BE" altLang="fr-FR" smtClean="0"/>
              <a:t>Permet de faire le point:</a:t>
            </a:r>
          </a:p>
          <a:p>
            <a:pPr lvl="2" eaLnBrk="1" hangingPunct="1"/>
            <a:r>
              <a:rPr lang="fr-BE" altLang="fr-FR" smtClean="0"/>
              <a:t>Sur la maîtrise des compétences</a:t>
            </a:r>
          </a:p>
          <a:p>
            <a:pPr lvl="2" eaLnBrk="1" hangingPunct="1"/>
            <a:r>
              <a:rPr lang="fr-BE" altLang="fr-FR" smtClean="0"/>
              <a:t>Sur les difficultés rencontrées</a:t>
            </a:r>
          </a:p>
          <a:p>
            <a:pPr lvl="2" eaLnBrk="1" hangingPunct="1"/>
            <a:r>
              <a:rPr lang="fr-BE" altLang="fr-FR" smtClean="0"/>
              <a:t>Sur les attentes de l’agent</a:t>
            </a:r>
          </a:p>
          <a:p>
            <a:pPr lvl="2" eaLnBrk="1" hangingPunct="1">
              <a:buFont typeface="Wingdings 2" panose="05020102010507070707" pitchFamily="18" charset="2"/>
              <a:buNone/>
            </a:pPr>
            <a:endParaRPr lang="fr-BE" altLang="fr-FR" smtClean="0"/>
          </a:p>
          <a:p>
            <a:pPr lvl="1" eaLnBrk="1" hangingPunct="1"/>
            <a:r>
              <a:rPr lang="fr-BE" altLang="fr-FR" smtClean="0"/>
              <a:t>Permet d’apprécier l’état d’esprit de l’agent</a:t>
            </a:r>
          </a:p>
          <a:p>
            <a:pPr lvl="1" eaLnBrk="1" hangingPunct="1"/>
            <a:endParaRPr lang="fr-BE" altLang="fr-FR" smtClean="0"/>
          </a:p>
          <a:p>
            <a:pPr lvl="1" eaLnBrk="1" hangingPunct="1"/>
            <a:r>
              <a:rPr lang="fr-BE" altLang="fr-FR" smtClean="0"/>
              <a:t>Permet de prévenir le choc de l’évaluation formelle</a:t>
            </a:r>
          </a:p>
        </p:txBody>
      </p:sp>
      <p:sp>
        <p:nvSpPr>
          <p:cNvPr id="3" name="Titre 2"/>
          <p:cNvSpPr>
            <a:spLocks noGrp="1"/>
          </p:cNvSpPr>
          <p:nvPr>
            <p:ph type="title"/>
          </p:nvPr>
        </p:nvSpPr>
        <p:spPr/>
        <p:txBody>
          <a:bodyPr/>
          <a:lstStyle/>
          <a:p>
            <a:pPr eaLnBrk="1" hangingPunct="1">
              <a:defRPr/>
            </a:pPr>
            <a:r>
              <a:rPr lang="fr-BE" dirty="0" smtClean="0"/>
              <a:t>L’entretien d’évolution</a:t>
            </a:r>
            <a:endParaRPr lang="fr-BE" dirty="0"/>
          </a:p>
        </p:txBody>
      </p:sp>
      <p:sp>
        <p:nvSpPr>
          <p:cNvPr id="23556" name="Espace réservé du pied de page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BE" altLang="fr-FR" smtClean="0"/>
              <a:t>ISPB 2014 </a:t>
            </a:r>
            <a:endParaRPr lang="fr-BE" altLang="fr-F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481138"/>
            <a:ext cx="8229600" cy="4828182"/>
          </a:xfrm>
        </p:spPr>
        <p:txBody>
          <a:bodyPr/>
          <a:lstStyle/>
          <a:p>
            <a:pPr marL="566737" indent="-457200">
              <a:buFont typeface="+mj-lt"/>
              <a:buAutoNum type="arabicPeriod"/>
            </a:pPr>
            <a:r>
              <a:rPr lang="fr-BE" sz="2000" dirty="0" err="1" smtClean="0"/>
              <a:t>CEF</a:t>
            </a:r>
            <a:r>
              <a:rPr lang="fr-BE" sz="2000" dirty="0" smtClean="0"/>
              <a:t>, </a:t>
            </a:r>
            <a:r>
              <a:rPr lang="fr-BE" sz="2000" i="1" dirty="0"/>
              <a:t>Recrutement et entrée dans la carrière des </a:t>
            </a:r>
            <a:r>
              <a:rPr lang="fr-BE" sz="2000" i="1" dirty="0" smtClean="0"/>
              <a:t>enseignants débutants. </a:t>
            </a:r>
            <a:r>
              <a:rPr lang="fr-BE" sz="2000" dirty="0" smtClean="0"/>
              <a:t>2011.</a:t>
            </a:r>
          </a:p>
          <a:p>
            <a:pPr marL="566737" indent="-457200">
              <a:buFont typeface="+mj-lt"/>
              <a:buAutoNum type="arabicPeriod"/>
            </a:pPr>
            <a:r>
              <a:rPr lang="fr-BE" sz="2000" dirty="0" smtClean="0"/>
              <a:t>DELVAUX, B., </a:t>
            </a:r>
            <a:r>
              <a:rPr lang="fr-BE" sz="2000" i="1" dirty="0"/>
              <a:t>L</a:t>
            </a:r>
            <a:r>
              <a:rPr lang="fr-BE" sz="2000" i="1" dirty="0" smtClean="0"/>
              <a:t>es enseignants débutants en Belgique francophone : trajectoires, conditions d’emploi et positions sur le marché du travail. </a:t>
            </a:r>
            <a:r>
              <a:rPr lang="fr-BE" sz="2000" i="1" dirty="0" err="1" smtClean="0"/>
              <a:t>GIRSEF</a:t>
            </a:r>
            <a:r>
              <a:rPr lang="fr-BE" sz="2000" i="1" dirty="0" smtClean="0"/>
              <a:t>, </a:t>
            </a:r>
            <a:r>
              <a:rPr lang="fr-BE" sz="2000" i="1" dirty="0" err="1" smtClean="0"/>
              <a:t>n°92</a:t>
            </a:r>
            <a:r>
              <a:rPr lang="fr-BE" sz="2000" i="1" dirty="0" smtClean="0"/>
              <a:t>, 2013.</a:t>
            </a:r>
          </a:p>
          <a:p>
            <a:pPr marL="566737" indent="-457200">
              <a:buFont typeface="+mj-lt"/>
              <a:buAutoNum type="arabicPeriod"/>
            </a:pPr>
            <a:r>
              <a:rPr lang="fr-BE" sz="2000" dirty="0"/>
              <a:t>MEURICE</a:t>
            </a:r>
            <a:r>
              <a:rPr lang="fr-BE" sz="2000" dirty="0" smtClean="0"/>
              <a:t>, B</a:t>
            </a:r>
            <a:r>
              <a:rPr lang="fr-BE" sz="2000" dirty="0"/>
              <a:t>., </a:t>
            </a:r>
            <a:r>
              <a:rPr lang="fr-BE" sz="2000" i="1" dirty="0"/>
              <a:t>Accompagner les enseignants du maternel dans leur missions, </a:t>
            </a:r>
            <a:r>
              <a:rPr lang="fr-BE" sz="2000" dirty="0"/>
              <a:t>De Boeck, 2012.</a:t>
            </a:r>
          </a:p>
          <a:p>
            <a:pPr marL="566737" indent="-457200">
              <a:buFont typeface="+mj-lt"/>
              <a:buAutoNum type="arabicPeriod"/>
            </a:pPr>
            <a:r>
              <a:rPr lang="fr-BE" sz="2000" dirty="0" err="1" smtClean="0"/>
              <a:t>FLOOR</a:t>
            </a:r>
            <a:r>
              <a:rPr lang="fr-BE" sz="2000" dirty="0" smtClean="0"/>
              <a:t>, A.</a:t>
            </a:r>
            <a:r>
              <a:rPr lang="fr-BE" sz="2000" i="1" dirty="0" smtClean="0"/>
              <a:t>, Améliorer </a:t>
            </a:r>
            <a:r>
              <a:rPr lang="fr-BE" sz="2000" i="1" dirty="0"/>
              <a:t>le bien-être des jeunes enseignants : rôle de </a:t>
            </a:r>
            <a:r>
              <a:rPr lang="fr-BE" sz="2000" i="1" dirty="0" smtClean="0"/>
              <a:t>la direction </a:t>
            </a:r>
            <a:r>
              <a:rPr lang="fr-BE" sz="2000" i="1" dirty="0"/>
              <a:t>et des collègues</a:t>
            </a:r>
            <a:r>
              <a:rPr lang="fr-BE" sz="2000" i="1" dirty="0" smtClean="0"/>
              <a:t>. </a:t>
            </a:r>
            <a:r>
              <a:rPr lang="fr-BE" sz="2000" dirty="0" err="1" smtClean="0"/>
              <a:t>UFAPEC</a:t>
            </a:r>
            <a:r>
              <a:rPr lang="fr-BE" sz="2000" dirty="0" smtClean="0"/>
              <a:t>, 2011.</a:t>
            </a:r>
          </a:p>
          <a:p>
            <a:pPr marL="566737" indent="-457200">
              <a:buFont typeface="+mj-lt"/>
              <a:buAutoNum type="arabicPeriod"/>
            </a:pPr>
            <a:r>
              <a:rPr lang="fr-BE" sz="2000" dirty="0" smtClean="0"/>
              <a:t>DE </a:t>
            </a:r>
            <a:r>
              <a:rPr lang="fr-BE" sz="2000" dirty="0" err="1" smtClean="0"/>
              <a:t>STRERCKE</a:t>
            </a:r>
            <a:r>
              <a:rPr lang="fr-BE" sz="2000" dirty="0" smtClean="0"/>
              <a:t>, J</a:t>
            </a:r>
            <a:r>
              <a:rPr lang="fr-BE" sz="2000" i="1" dirty="0" smtClean="0"/>
              <a:t>., Insertion </a:t>
            </a:r>
            <a:r>
              <a:rPr lang="fr-BE" sz="2000" i="1" dirty="0"/>
              <a:t>professionnelle des enseignants débutants : </a:t>
            </a:r>
            <a:r>
              <a:rPr lang="fr-BE" sz="2000" i="1" dirty="0" smtClean="0"/>
              <a:t>du rôle </a:t>
            </a:r>
            <a:r>
              <a:rPr lang="fr-BE" sz="2000" i="1" dirty="0"/>
              <a:t>des </a:t>
            </a:r>
            <a:r>
              <a:rPr lang="fr-BE" sz="2000" i="1" dirty="0" smtClean="0"/>
              <a:t>directions, </a:t>
            </a:r>
            <a:r>
              <a:rPr lang="fr-BE" sz="2000" dirty="0" smtClean="0"/>
              <a:t>Université de Mons, 2011.</a:t>
            </a:r>
          </a:p>
          <a:p>
            <a:pPr marL="566737" indent="-457200">
              <a:buFont typeface="+mj-lt"/>
              <a:buAutoNum type="arabicPeriod"/>
            </a:pPr>
            <a:r>
              <a:rPr lang="fr-BE" sz="2000" dirty="0"/>
              <a:t>DE </a:t>
            </a:r>
            <a:r>
              <a:rPr lang="fr-BE" sz="2000" dirty="0" err="1"/>
              <a:t>STRERCKE</a:t>
            </a:r>
            <a:r>
              <a:rPr lang="fr-BE" sz="2000" dirty="0"/>
              <a:t>, J</a:t>
            </a:r>
            <a:r>
              <a:rPr lang="fr-BE" sz="2000" i="1" dirty="0"/>
              <a:t>., </a:t>
            </a:r>
            <a:r>
              <a:rPr lang="fr-BE" sz="2000" i="1" dirty="0" smtClean="0"/>
              <a:t>Dynamiser </a:t>
            </a:r>
            <a:r>
              <a:rPr lang="fr-BE" sz="2000" i="1" dirty="0"/>
              <a:t>l’insertion professionnelle </a:t>
            </a:r>
            <a:r>
              <a:rPr lang="fr-BE" sz="2000" i="1" dirty="0" smtClean="0"/>
              <a:t>des enseignants </a:t>
            </a:r>
            <a:r>
              <a:rPr lang="fr-BE" sz="2000" i="1" dirty="0"/>
              <a:t>débutants du </a:t>
            </a:r>
            <a:r>
              <a:rPr lang="fr-BE" sz="2000" i="1" dirty="0" smtClean="0"/>
              <a:t>secondaire, </a:t>
            </a:r>
            <a:r>
              <a:rPr lang="fr-BE" sz="2000" dirty="0" smtClean="0"/>
              <a:t>Université de Mons, 2010.</a:t>
            </a:r>
          </a:p>
          <a:p>
            <a:pPr marL="109537" indent="0">
              <a:buNone/>
            </a:pPr>
            <a:endParaRPr lang="fr-BE" dirty="0" smtClean="0"/>
          </a:p>
          <a:p>
            <a:pPr marL="109537" indent="0">
              <a:buNone/>
            </a:pPr>
            <a:endParaRPr lang="fr-BE" dirty="0"/>
          </a:p>
        </p:txBody>
      </p:sp>
      <p:sp>
        <p:nvSpPr>
          <p:cNvPr id="3" name="Titre 2"/>
          <p:cNvSpPr>
            <a:spLocks noGrp="1"/>
          </p:cNvSpPr>
          <p:nvPr>
            <p:ph type="title"/>
          </p:nvPr>
        </p:nvSpPr>
        <p:spPr/>
        <p:txBody>
          <a:bodyPr/>
          <a:lstStyle/>
          <a:p>
            <a:r>
              <a:rPr lang="fr-BE" dirty="0" smtClean="0"/>
              <a:t>Bibliographie 	</a:t>
            </a:r>
            <a:endParaRPr lang="fr-BE" dirty="0"/>
          </a:p>
        </p:txBody>
      </p:sp>
      <p:sp>
        <p:nvSpPr>
          <p:cNvPr id="4" name="Espace réservé du pied de page 3"/>
          <p:cNvSpPr>
            <a:spLocks noGrp="1"/>
          </p:cNvSpPr>
          <p:nvPr>
            <p:ph type="ftr" sz="quarter" idx="11"/>
          </p:nvPr>
        </p:nvSpPr>
        <p:spPr/>
        <p:txBody>
          <a:bodyPr/>
          <a:lstStyle/>
          <a:p>
            <a:pPr>
              <a:defRPr/>
            </a:pPr>
            <a:r>
              <a:rPr lang="fr-BE" smtClean="0"/>
              <a:t>ISPB 2014 </a:t>
            </a:r>
            <a:endParaRPr lang="fr-BE"/>
          </a:p>
        </p:txBody>
      </p:sp>
    </p:spTree>
    <p:extLst>
      <p:ext uri="{BB962C8B-B14F-4D97-AF65-F5344CB8AC3E}">
        <p14:creationId xmlns:p14="http://schemas.microsoft.com/office/powerpoint/2010/main" val="13286074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391</TotalTime>
  <Words>2121</Words>
  <Application>Microsoft Office PowerPoint</Application>
  <PresentationFormat>Affichage à l'écran (4:3)</PresentationFormat>
  <Paragraphs>463</Paragraphs>
  <Slides>50</Slides>
  <Notes>5</Notes>
  <HiddenSlides>2</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50</vt:i4>
      </vt:variant>
    </vt:vector>
  </HeadingPairs>
  <TitlesOfParts>
    <vt:vector size="60" baseType="lpstr">
      <vt:lpstr>ＭＳ Ｐゴシック</vt:lpstr>
      <vt:lpstr>Arial</vt:lpstr>
      <vt:lpstr>Calibri</vt:lpstr>
      <vt:lpstr>Lucida Sans Unicode</vt:lpstr>
      <vt:lpstr>Myriad Pro</vt:lpstr>
      <vt:lpstr>Times New Roman</vt:lpstr>
      <vt:lpstr>Verdana</vt:lpstr>
      <vt:lpstr>Wingdings 2</vt:lpstr>
      <vt:lpstr>Wingdings 3</vt:lpstr>
      <vt:lpstr>Rotonde</vt:lpstr>
      <vt:lpstr>Accueillir les nouveaux enseignants</vt:lpstr>
      <vt:lpstr>Objectifs de la formation</vt:lpstr>
      <vt:lpstr>Accueillir ? Pourquoi ?</vt:lpstr>
      <vt:lpstr>L’accueil administratif</vt:lpstr>
      <vt:lpstr>L’accueil fonctionnel</vt:lpstr>
      <vt:lpstr>L’acculturation </vt:lpstr>
      <vt:lpstr>Les attentes</vt:lpstr>
      <vt:lpstr>L’entrée dans le métier</vt:lpstr>
      <vt:lpstr>Présentation PowerPoint</vt:lpstr>
      <vt:lpstr>L’adaptation à la réalité</vt:lpstr>
      <vt:lpstr>Présentation PowerPoint</vt:lpstr>
      <vt:lpstr> difficultés professionnelles</vt:lpstr>
      <vt:lpstr>Présentation PowerPoint</vt:lpstr>
      <vt:lpstr>Des questions légitimes</vt:lpstr>
      <vt:lpstr>Dans la fosse au lion</vt:lpstr>
      <vt:lpstr>Quelles sont les règles du jeu ?</vt:lpstr>
      <vt:lpstr>De quels moyens puis-je disposer ?</vt:lpstr>
      <vt:lpstr>Qui me soutiendra ?</vt:lpstr>
      <vt:lpstr>Qui est mon chef ?</vt:lpstr>
      <vt:lpstr>La hiérarchie</vt:lpstr>
      <vt:lpstr>Théorie …</vt:lpstr>
      <vt:lpstr>     Résultats</vt:lpstr>
      <vt:lpstr>Analyse des différences significatives</vt:lpstr>
      <vt:lpstr>Résumé sur base des différences significatives</vt:lpstr>
      <vt:lpstr>Résumé sur base des différences significatives</vt:lpstr>
      <vt:lpstr>La gestion des compétences</vt:lpstr>
      <vt:lpstr>Pourquoi en parler</vt:lpstr>
      <vt:lpstr>Que me veut-on ?</vt:lpstr>
      <vt:lpstr>Qu’est-ce qu’un bon enseignant ?</vt:lpstr>
      <vt:lpstr>Critères de réussite des enseignants</vt:lpstr>
      <vt:lpstr>Les difficultés</vt:lpstr>
      <vt:lpstr>Difficultés administratives [6]. </vt:lpstr>
      <vt:lpstr>Difficultés pédagogiques [6].</vt:lpstr>
      <vt:lpstr>Difficultés relationnelles [6]</vt:lpstr>
      <vt:lpstr>Difficultés dans l’exercice du métier [6].</vt:lpstr>
      <vt:lpstr>L’accompagnement</vt:lpstr>
      <vt:lpstr>Un kit d’accueil </vt:lpstr>
      <vt:lpstr>Transparence dans les attentes</vt:lpstr>
      <vt:lpstr>Les attentes</vt:lpstr>
      <vt:lpstr>Présentation PowerPoint</vt:lpstr>
      <vt:lpstr>Présentation PowerPoint</vt:lpstr>
      <vt:lpstr>L’évaluation</vt:lpstr>
      <vt:lpstr>Grille d’évaluation</vt:lpstr>
      <vt:lpstr>Présentation PowerPoint</vt:lpstr>
      <vt:lpstr>Présentation PowerPoint</vt:lpstr>
      <vt:lpstr>Présentation PowerPoint</vt:lpstr>
      <vt:lpstr>Présentation PowerPoint</vt:lpstr>
      <vt:lpstr>Le mentorat</vt:lpstr>
      <vt:lpstr>L’entretien d’évolution</vt:lpstr>
      <vt:lpstr>Bibliographie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gestion des compétences</dc:title>
  <dc:creator>Utilisateur</dc:creator>
  <cp:lastModifiedBy>claude wachtelaer</cp:lastModifiedBy>
  <cp:revision>47</cp:revision>
  <cp:lastPrinted>2015-01-27T14:20:24Z</cp:lastPrinted>
  <dcterms:created xsi:type="dcterms:W3CDTF">2012-04-21T07:11:37Z</dcterms:created>
  <dcterms:modified xsi:type="dcterms:W3CDTF">2015-01-27T14:25:27Z</dcterms:modified>
</cp:coreProperties>
</file>